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824" r:id="rId1"/>
  </p:sldMasterIdLst>
  <p:notesMasterIdLst>
    <p:notesMasterId r:id="rId14"/>
  </p:notesMasterIdLst>
  <p:handoutMasterIdLst>
    <p:handoutMasterId r:id="rId15"/>
  </p:handoutMasterIdLst>
  <p:sldIdLst>
    <p:sldId id="433" r:id="rId2"/>
    <p:sldId id="434" r:id="rId3"/>
    <p:sldId id="324" r:id="rId4"/>
    <p:sldId id="435" r:id="rId5"/>
    <p:sldId id="436" r:id="rId6"/>
    <p:sldId id="348" r:id="rId7"/>
    <p:sldId id="380" r:id="rId8"/>
    <p:sldId id="344" r:id="rId9"/>
    <p:sldId id="409" r:id="rId10"/>
    <p:sldId id="372" r:id="rId11"/>
    <p:sldId id="437" r:id="rId12"/>
    <p:sldId id="438" r:id="rId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pos="211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lace, Alex" initials="AW" lastIdx="3" clrIdx="0"/>
  <p:cmAuthor id="1" name="Wallace, Alex" initials="WA" lastIdx="2" clrIdx="1"/>
  <p:cmAuthor id="2" name="Rufo, Mike" initials="RM" lastIdx="1" clrIdx="2">
    <p:extLst>
      <p:ext uri="{19B8F6BF-5375-455C-9EA6-DF929625EA0E}">
        <p15:presenceInfo xmlns:p15="http://schemas.microsoft.com/office/powerpoint/2012/main" userId="S::mrufo@boston-engineering.com::48331f43-b986-45d5-bfbc-2631c074f9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2"/>
    <a:srgbClr val="A6A6A6"/>
    <a:srgbClr val="D3D0CE"/>
    <a:srgbClr val="AC162C"/>
    <a:srgbClr val="567388"/>
    <a:srgbClr val="536E83"/>
    <a:srgbClr val="5E7E95"/>
    <a:srgbClr val="DBE8ED"/>
    <a:srgbClr val="0070C0"/>
    <a:srgbClr val="88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8098" autoAdjust="0"/>
  </p:normalViewPr>
  <p:slideViewPr>
    <p:cSldViewPr snapToObjects="1" showGuides="1">
      <p:cViewPr varScale="1">
        <p:scale>
          <a:sx n="65" d="100"/>
          <a:sy n="65" d="100"/>
        </p:scale>
        <p:origin x="1308" y="34"/>
      </p:cViewPr>
      <p:guideLst>
        <p:guide orient="horz" pos="144"/>
        <p:guide pos="2112"/>
      </p:guideLst>
    </p:cSldViewPr>
  </p:slideViewPr>
  <p:outlineViewPr>
    <p:cViewPr>
      <p:scale>
        <a:sx n="33" d="100"/>
        <a:sy n="33" d="100"/>
      </p:scale>
      <p:origin x="0" y="0"/>
    </p:cViewPr>
  </p:outlineViewPr>
  <p:notesTextViewPr>
    <p:cViewPr>
      <p:scale>
        <a:sx n="87" d="100"/>
        <a:sy n="87" d="100"/>
      </p:scale>
      <p:origin x="0" y="0"/>
    </p:cViewPr>
  </p:notesTextViewPr>
  <p:sorterViewPr>
    <p:cViewPr varScale="1">
      <p:scale>
        <a:sx n="1" d="1"/>
        <a:sy n="1" d="1"/>
      </p:scale>
      <p:origin x="0" y="-514"/>
    </p:cViewPr>
  </p:sorterViewPr>
  <p:notesViewPr>
    <p:cSldViewPr snapToObjects="1" showGuides="1">
      <p:cViewPr varScale="1">
        <p:scale>
          <a:sx n="84" d="100"/>
          <a:sy n="84" d="100"/>
        </p:scale>
        <p:origin x="-376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FB14DCF4-81E3-45DB-B850-AB10D86CA1BA}" type="datetimeFigureOut">
              <a:rPr lang="en-US" smtClean="0"/>
              <a:t>2/22/22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08B9FA0B-53C3-4100-8B52-FE94398A58A0}" type="slidenum">
              <a:rPr lang="en-US" smtClean="0"/>
              <a:t>‹#›</a:t>
            </a:fld>
            <a:endParaRPr lang="en-US" dirty="0"/>
          </a:p>
        </p:txBody>
      </p:sp>
    </p:spTree>
    <p:extLst>
      <p:ext uri="{BB962C8B-B14F-4D97-AF65-F5344CB8AC3E}">
        <p14:creationId xmlns:p14="http://schemas.microsoft.com/office/powerpoint/2010/main" val="339474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5546AFFE-4D56-430F-ABD8-D2D0A0C98F73}" type="datetimeFigureOut">
              <a:rPr lang="en-US" smtClean="0"/>
              <a:t>2/22/22</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2D8C0C6D-2AA1-485E-96F6-57E98CA47083}" type="slidenum">
              <a:rPr lang="en-US" smtClean="0"/>
              <a:t>‹#›</a:t>
            </a:fld>
            <a:endParaRPr lang="en-US" dirty="0"/>
          </a:p>
        </p:txBody>
      </p:sp>
    </p:spTree>
    <p:extLst>
      <p:ext uri="{BB962C8B-B14F-4D97-AF65-F5344CB8AC3E}">
        <p14:creationId xmlns:p14="http://schemas.microsoft.com/office/powerpoint/2010/main" val="340204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C0C6D-2AA1-485E-96F6-57E98CA47083}" type="slidenum">
              <a:rPr lang="en-US" smtClean="0"/>
              <a:t>1</a:t>
            </a:fld>
            <a:endParaRPr lang="en-US" dirty="0"/>
          </a:p>
        </p:txBody>
      </p:sp>
    </p:spTree>
    <p:extLst>
      <p:ext uri="{BB962C8B-B14F-4D97-AF65-F5344CB8AC3E}">
        <p14:creationId xmlns:p14="http://schemas.microsoft.com/office/powerpoint/2010/main" val="249768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2021, we completed delivery and test of 20 prototypes with the NOAA aircraft operations center in FL. From a high level, we proved the mission: from airdrop, to multiple dives, to data collection and offload. </a:t>
            </a:r>
          </a:p>
        </p:txBody>
      </p:sp>
      <p:sp>
        <p:nvSpPr>
          <p:cNvPr id="4" name="Slide Number Placeholder 3"/>
          <p:cNvSpPr>
            <a:spLocks noGrp="1"/>
          </p:cNvSpPr>
          <p:nvPr>
            <p:ph type="sldNum" sz="quarter" idx="10"/>
          </p:nvPr>
        </p:nvSpPr>
        <p:spPr/>
        <p:txBody>
          <a:bodyPr/>
          <a:lstStyle/>
          <a:p>
            <a:fld id="{2D8C0C6D-2AA1-485E-96F6-57E98CA47083}" type="slidenum">
              <a:rPr lang="en-US" smtClean="0"/>
              <a:t>10</a:t>
            </a:fld>
            <a:endParaRPr lang="en-US" dirty="0"/>
          </a:p>
        </p:txBody>
      </p:sp>
    </p:spTree>
    <p:extLst>
      <p:ext uri="{BB962C8B-B14F-4D97-AF65-F5344CB8AC3E}">
        <p14:creationId xmlns:p14="http://schemas.microsoft.com/office/powerpoint/2010/main" val="290338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Actual MASED data from the </a:t>
            </a:r>
            <a:r>
              <a:rPr lang="en-US" i="0" dirty="0" err="1"/>
              <a:t>GoM</a:t>
            </a:r>
            <a:r>
              <a:rPr lang="en-US" i="0" dirty="0"/>
              <a:t> is shown here; on top, 2 profiles to 200m. Temperature-corrected salinity is in the lower plot. The GPS point is from the sonde reporting its location upon splashdown after exiting the P3 aircraft. </a:t>
            </a:r>
          </a:p>
        </p:txBody>
      </p:sp>
      <p:sp>
        <p:nvSpPr>
          <p:cNvPr id="4" name="Slide Number Placeholder 3"/>
          <p:cNvSpPr>
            <a:spLocks noGrp="1"/>
          </p:cNvSpPr>
          <p:nvPr>
            <p:ph type="sldNum" sz="quarter" idx="10"/>
          </p:nvPr>
        </p:nvSpPr>
        <p:spPr/>
        <p:txBody>
          <a:bodyPr/>
          <a:lstStyle/>
          <a:p>
            <a:fld id="{2D8C0C6D-2AA1-485E-96F6-57E98CA47083}" type="slidenum">
              <a:rPr lang="en-US" smtClean="0"/>
              <a:t>11</a:t>
            </a:fld>
            <a:endParaRPr lang="en-US" dirty="0"/>
          </a:p>
        </p:txBody>
      </p:sp>
    </p:spTree>
    <p:extLst>
      <p:ext uri="{BB962C8B-B14F-4D97-AF65-F5344CB8AC3E}">
        <p14:creationId xmlns:p14="http://schemas.microsoft.com/office/powerpoint/2010/main" val="270972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looking for additional investment to complete MASED product development. We’ll integrate it and its data into customer systems and models, build customer confidence through repeatable data exhibited via demonstrations. Overall, we hope to improve how scientists, emergency personnel, and our friends on the Gulf Coast and beyond work and live. Thank you.</a:t>
            </a:r>
          </a:p>
        </p:txBody>
      </p:sp>
      <p:sp>
        <p:nvSpPr>
          <p:cNvPr id="4" name="Slide Number Placeholder 3"/>
          <p:cNvSpPr>
            <a:spLocks noGrp="1"/>
          </p:cNvSpPr>
          <p:nvPr>
            <p:ph type="sldNum" sz="quarter" idx="5"/>
          </p:nvPr>
        </p:nvSpPr>
        <p:spPr/>
        <p:txBody>
          <a:bodyPr/>
          <a:lstStyle/>
          <a:p>
            <a:fld id="{2D8C0C6D-2AA1-485E-96F6-57E98CA47083}" type="slidenum">
              <a:rPr lang="en-US" smtClean="0"/>
              <a:t>12</a:t>
            </a:fld>
            <a:endParaRPr lang="en-US" dirty="0"/>
          </a:p>
        </p:txBody>
      </p:sp>
    </p:spTree>
    <p:extLst>
      <p:ext uri="{BB962C8B-B14F-4D97-AF65-F5344CB8AC3E}">
        <p14:creationId xmlns:p14="http://schemas.microsoft.com/office/powerpoint/2010/main" val="304871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everyone, I am Mike Rufo, VP of R&amp;D at Boston Engineering Corp. Thanks to Toby and his team for the opportunity to speak today.  At Boston Engineering, we endeavor everyday to apply our core capabilities to improve the way people work and live.</a:t>
            </a:r>
          </a:p>
        </p:txBody>
      </p:sp>
      <p:sp>
        <p:nvSpPr>
          <p:cNvPr id="4" name="Slide Number Placeholder 3"/>
          <p:cNvSpPr>
            <a:spLocks noGrp="1"/>
          </p:cNvSpPr>
          <p:nvPr>
            <p:ph type="sldNum" sz="quarter" idx="5"/>
          </p:nvPr>
        </p:nvSpPr>
        <p:spPr/>
        <p:txBody>
          <a:bodyPr/>
          <a:lstStyle/>
          <a:p>
            <a:fld id="{2D8C0C6D-2AA1-485E-96F6-57E98CA47083}" type="slidenum">
              <a:rPr lang="en-US" smtClean="0"/>
              <a:t>2</a:t>
            </a:fld>
            <a:endParaRPr lang="en-US" dirty="0"/>
          </a:p>
        </p:txBody>
      </p:sp>
    </p:spTree>
    <p:extLst>
      <p:ext uri="{BB962C8B-B14F-4D97-AF65-F5344CB8AC3E}">
        <p14:creationId xmlns:p14="http://schemas.microsoft.com/office/powerpoint/2010/main" val="3729381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in the maritime space ranges from bio-inspired, next generation UUVs, underwater winches, novel crawling robots, and more. Yes, that is a CFD model of a robotic jellyfish in the center. We develop technology to have a high positive impact; from first responders to regular citizens in the path of a hurricane. </a:t>
            </a:r>
          </a:p>
        </p:txBody>
      </p:sp>
      <p:sp>
        <p:nvSpPr>
          <p:cNvPr id="4" name="Slide Number Placeholder 3"/>
          <p:cNvSpPr>
            <a:spLocks noGrp="1"/>
          </p:cNvSpPr>
          <p:nvPr>
            <p:ph type="sldNum" sz="quarter" idx="10"/>
          </p:nvPr>
        </p:nvSpPr>
        <p:spPr/>
        <p:txBody>
          <a:bodyPr/>
          <a:lstStyle/>
          <a:p>
            <a:fld id="{2D8C0C6D-2AA1-485E-96F6-57E98CA47083}" type="slidenum">
              <a:rPr lang="en-US" smtClean="0"/>
              <a:t>3</a:t>
            </a:fld>
            <a:endParaRPr lang="en-US" dirty="0"/>
          </a:p>
        </p:txBody>
      </p:sp>
    </p:spTree>
    <p:extLst>
      <p:ext uri="{BB962C8B-B14F-4D97-AF65-F5344CB8AC3E}">
        <p14:creationId xmlns:p14="http://schemas.microsoft.com/office/powerpoint/2010/main" val="243338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most important aspect of what we do is the data we can acquire. More than ever, ocean data ⌂ is critical. </a:t>
            </a:r>
            <a:r>
              <a:rPr lang="en-US" b="0" baseline="0" dirty="0"/>
              <a:t>Did you know that from 1980-2020, tropical storms (including hurricanes) cost almost a trillion dollars in damages? </a:t>
            </a:r>
            <a:r>
              <a:rPr lang="en-US" b="0" dirty="0"/>
              <a:t>⌂ And its only getting worse. The number of $B events in terms of damages set a new record in 2020… with 22 in the US ALONE. ⌂ And most alarming… 100,000 people die every year from these storms worldwide. </a:t>
            </a:r>
            <a:endParaRPr lang="en-US" b="0" baseline="0" dirty="0"/>
          </a:p>
        </p:txBody>
      </p:sp>
      <p:sp>
        <p:nvSpPr>
          <p:cNvPr id="4" name="Slide Number Placeholder 3"/>
          <p:cNvSpPr>
            <a:spLocks noGrp="1"/>
          </p:cNvSpPr>
          <p:nvPr>
            <p:ph type="sldNum" sz="quarter" idx="10"/>
          </p:nvPr>
        </p:nvSpPr>
        <p:spPr/>
        <p:txBody>
          <a:bodyPr/>
          <a:lstStyle/>
          <a:p>
            <a:fld id="{2D8C0C6D-2AA1-485E-96F6-57E98CA47083}" type="slidenum">
              <a:rPr lang="en-US" smtClean="0"/>
              <a:t>4</a:t>
            </a:fld>
            <a:endParaRPr lang="en-US" dirty="0"/>
          </a:p>
        </p:txBody>
      </p:sp>
    </p:spTree>
    <p:extLst>
      <p:ext uri="{BB962C8B-B14F-4D97-AF65-F5344CB8AC3E}">
        <p14:creationId xmlns:p14="http://schemas.microsoft.com/office/powerpoint/2010/main" val="28767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⌂Hurricane </a:t>
            </a:r>
            <a:r>
              <a:rPr lang="en-US" sz="2000" b="0" i="0" dirty="0">
                <a:solidFill>
                  <a:srgbClr val="000000"/>
                </a:solidFill>
                <a:effectLst/>
                <a:latin typeface="Public Sans"/>
              </a:rPr>
              <a:t>Laura in 2020 (not Katrina) was the strongest to hit Louisiana since 1856. This is Cameron LA. </a:t>
            </a:r>
            <a:r>
              <a:rPr lang="en-US" sz="2000" b="0" dirty="0"/>
              <a:t>⌂ </a:t>
            </a:r>
            <a:r>
              <a:rPr lang="en-US" sz="2000" b="0" i="0" dirty="0">
                <a:solidFill>
                  <a:srgbClr val="000000"/>
                </a:solidFill>
                <a:effectLst/>
                <a:latin typeface="Public Sans"/>
              </a:rPr>
              <a:t>We need to improve forecasting and intensification models to ensure evacuations are safe and complete.</a:t>
            </a:r>
            <a:endParaRPr lang="en-US" sz="1400" dirty="0"/>
          </a:p>
          <a:p>
            <a:endParaRPr lang="en-US" b="0" dirty="0"/>
          </a:p>
        </p:txBody>
      </p:sp>
      <p:sp>
        <p:nvSpPr>
          <p:cNvPr id="4" name="Slide Number Placeholder 3"/>
          <p:cNvSpPr>
            <a:spLocks noGrp="1"/>
          </p:cNvSpPr>
          <p:nvPr>
            <p:ph type="sldNum" sz="quarter" idx="10"/>
          </p:nvPr>
        </p:nvSpPr>
        <p:spPr/>
        <p:txBody>
          <a:bodyPr/>
          <a:lstStyle/>
          <a:p>
            <a:fld id="{2D8C0C6D-2AA1-485E-96F6-57E98CA47083}" type="slidenum">
              <a:rPr lang="en-US" smtClean="0"/>
              <a:t>5</a:t>
            </a:fld>
            <a:endParaRPr lang="en-US" dirty="0"/>
          </a:p>
        </p:txBody>
      </p:sp>
    </p:spTree>
    <p:extLst>
      <p:ext uri="{BB962C8B-B14F-4D97-AF65-F5344CB8AC3E}">
        <p14:creationId xmlns:p14="http://schemas.microsoft.com/office/powerpoint/2010/main" val="198210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dirty="0"/>
              <a:t>The national hurricane center needs 72 hours to evacuate New Orleans but at the 72 </a:t>
            </a:r>
            <a:r>
              <a:rPr lang="en-US" dirty="0" err="1"/>
              <a:t>hr</a:t>
            </a:r>
            <a:r>
              <a:rPr lang="en-US" dirty="0"/>
              <a:t> mark the final track is still unclear and worse yet, </a:t>
            </a:r>
            <a:r>
              <a:rPr lang="el-GR" dirty="0"/>
              <a:t>Δ</a:t>
            </a:r>
            <a:r>
              <a:rPr lang="en-US" dirty="0"/>
              <a:t> 20 storms in 2020 underwent rapid intensification (wind increases by 70 knots!... That’s 80mph) making </a:t>
            </a:r>
            <a:r>
              <a:rPr lang="el-GR" dirty="0"/>
              <a:t>Δ</a:t>
            </a:r>
            <a:r>
              <a:rPr lang="en-US" dirty="0"/>
              <a:t> assessment of danger both uncertain and late. I did not add that “</a:t>
            </a:r>
            <a:r>
              <a:rPr lang="en-US" dirty="0" err="1"/>
              <a:t>unsurvivable</a:t>
            </a:r>
            <a:r>
              <a:rPr lang="en-US" dirty="0"/>
              <a:t>” note - That is an actual model output for hurricane Laura.</a:t>
            </a:r>
          </a:p>
          <a:p>
            <a:endParaRPr lang="en-US" b="0" dirty="0"/>
          </a:p>
        </p:txBody>
      </p:sp>
      <p:sp>
        <p:nvSpPr>
          <p:cNvPr id="4" name="Slide Number Placeholder 3"/>
          <p:cNvSpPr>
            <a:spLocks noGrp="1"/>
          </p:cNvSpPr>
          <p:nvPr>
            <p:ph type="sldNum" sz="quarter" idx="10"/>
          </p:nvPr>
        </p:nvSpPr>
        <p:spPr/>
        <p:txBody>
          <a:bodyPr/>
          <a:lstStyle/>
          <a:p>
            <a:fld id="{2D8C0C6D-2AA1-485E-96F6-57E98CA47083}" type="slidenum">
              <a:rPr lang="en-US" smtClean="0"/>
              <a:t>6</a:t>
            </a:fld>
            <a:endParaRPr lang="en-US" dirty="0"/>
          </a:p>
        </p:txBody>
      </p:sp>
    </p:spTree>
    <p:extLst>
      <p:ext uri="{BB962C8B-B14F-4D97-AF65-F5344CB8AC3E}">
        <p14:creationId xmlns:p14="http://schemas.microsoft.com/office/powerpoint/2010/main" val="219613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8507" rtl="0" eaLnBrk="1" fontAlgn="auto" latinLnBrk="0" hangingPunct="1">
              <a:lnSpc>
                <a:spcPct val="100000"/>
              </a:lnSpc>
              <a:spcBef>
                <a:spcPts val="0"/>
              </a:spcBef>
              <a:spcAft>
                <a:spcPts val="0"/>
              </a:spcAft>
              <a:buClrTx/>
              <a:buSzTx/>
              <a:buFontTx/>
              <a:buNone/>
              <a:tabLst/>
              <a:defRPr/>
            </a:pPr>
            <a:r>
              <a:rPr lang="en-US" sz="2000" dirty="0"/>
              <a:t>Unfortunately, current ocean data collection methods are lacking.</a:t>
            </a:r>
            <a:r>
              <a:rPr lang="en-US" sz="2000" b="0" dirty="0"/>
              <a:t> ⌂</a:t>
            </a:r>
            <a:r>
              <a:rPr lang="en-US" sz="2000" dirty="0"/>
              <a:t> XBTs launch off ships, requiring personnel on site, so these low-cost devices </a:t>
            </a:r>
            <a:r>
              <a:rPr lang="en-US" sz="2000" b="0" dirty="0"/>
              <a:t>have</a:t>
            </a:r>
            <a:r>
              <a:rPr lang="en-US" sz="2000" dirty="0"/>
              <a:t> high costs for deployment for one data set. </a:t>
            </a:r>
            <a:r>
              <a:rPr lang="en-US" sz="2000" b="0" dirty="0"/>
              <a:t>⌂ </a:t>
            </a:r>
            <a:r>
              <a:rPr lang="en-US" sz="2000" dirty="0"/>
              <a:t>Buoys allow sensors to</a:t>
            </a:r>
            <a:r>
              <a:rPr lang="en-US" sz="2000" b="0" dirty="0"/>
              <a:t> </a:t>
            </a:r>
            <a:r>
              <a:rPr lang="en-US" sz="2000" baseline="0" dirty="0"/>
              <a:t>descend and ascend in what are called profiles and provide a lot of data but in a single location, with high costs, the buoy and its deployment. </a:t>
            </a:r>
            <a:r>
              <a:rPr lang="en-US" sz="2000" b="0" dirty="0"/>
              <a:t>⌂ </a:t>
            </a:r>
            <a:r>
              <a:rPr lang="en-US" sz="2000" baseline="0" dirty="0"/>
              <a:t>O</a:t>
            </a:r>
            <a:r>
              <a:rPr lang="en-US" sz="2000" b="0" dirty="0"/>
              <a:t>ur NOAA variant sonde, called MASED, as shown here in an air-drop test, addresses this gap.</a:t>
            </a:r>
            <a:endParaRPr lang="en-US" sz="1000" dirty="0"/>
          </a:p>
        </p:txBody>
      </p:sp>
      <p:sp>
        <p:nvSpPr>
          <p:cNvPr id="4" name="Slide Number Placeholder 3"/>
          <p:cNvSpPr>
            <a:spLocks noGrp="1"/>
          </p:cNvSpPr>
          <p:nvPr>
            <p:ph type="sldNum" sz="quarter" idx="5"/>
          </p:nvPr>
        </p:nvSpPr>
        <p:spPr/>
        <p:txBody>
          <a:bodyPr/>
          <a:lstStyle/>
          <a:p>
            <a:fld id="{1A413A32-3288-4488-84CB-BA6FC7397027}" type="slidenum">
              <a:rPr lang="en-US" smtClean="0"/>
              <a:t>7</a:t>
            </a:fld>
            <a:endParaRPr lang="en-US" dirty="0"/>
          </a:p>
        </p:txBody>
      </p:sp>
    </p:spTree>
    <p:extLst>
      <p:ext uri="{BB962C8B-B14F-4D97-AF65-F5344CB8AC3E}">
        <p14:creationId xmlns:p14="http://schemas.microsoft.com/office/powerpoint/2010/main" val="14199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Our sondes collect more data at a lower cost via several profiles from an expendable (if that’s desired) device. Data-focused customers get what they need… </a:t>
            </a:r>
            <a:r>
              <a:rPr lang="en-US" b="0" dirty="0"/>
              <a:t>⌂ l</a:t>
            </a:r>
            <a:r>
              <a:rPr lang="en-US" dirty="0"/>
              <a:t>ower cost and targeted data</a:t>
            </a:r>
            <a:r>
              <a:rPr lang="en-US" b="0" dirty="0"/>
              <a:t> ⌂</a:t>
            </a:r>
            <a:r>
              <a:rPr lang="en-US" dirty="0"/>
              <a:t>, worldwide connectivity in a state-of-the-art technology, </a:t>
            </a:r>
            <a:r>
              <a:rPr lang="en-US" b="0" dirty="0"/>
              <a:t>⌂ </a:t>
            </a:r>
            <a:r>
              <a:rPr lang="en-US" dirty="0"/>
              <a:t>variations in data they collect, access, and manipulate it, and </a:t>
            </a:r>
            <a:r>
              <a:rPr lang="en-US" b="0" dirty="0"/>
              <a:t>⌂ </a:t>
            </a:r>
            <a:r>
              <a:rPr lang="en-US" dirty="0"/>
              <a:t>specific to MASED:  ocean preconditions and upper-level mixing towards understanding storm intensification. </a:t>
            </a:r>
          </a:p>
        </p:txBody>
      </p:sp>
      <p:sp>
        <p:nvSpPr>
          <p:cNvPr id="4" name="Slide Number Placeholder 3"/>
          <p:cNvSpPr>
            <a:spLocks noGrp="1"/>
          </p:cNvSpPr>
          <p:nvPr>
            <p:ph type="sldNum" sz="quarter" idx="10"/>
          </p:nvPr>
        </p:nvSpPr>
        <p:spPr/>
        <p:txBody>
          <a:bodyPr/>
          <a:lstStyle/>
          <a:p>
            <a:fld id="{2D8C0C6D-2AA1-485E-96F6-57E98CA47083}" type="slidenum">
              <a:rPr lang="en-US" smtClean="0"/>
              <a:t>8</a:t>
            </a:fld>
            <a:endParaRPr lang="en-US" dirty="0"/>
          </a:p>
        </p:txBody>
      </p:sp>
    </p:spTree>
    <p:extLst>
      <p:ext uri="{BB962C8B-B14F-4D97-AF65-F5344CB8AC3E}">
        <p14:creationId xmlns:p14="http://schemas.microsoft.com/office/powerpoint/2010/main" val="381833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lang="en-US" sz="1800" b="0" dirty="0"/>
              <a:t>⌂ An auto-detach parachute is an option. ⌂ Our antennas communicate automatically when at the surface. </a:t>
            </a:r>
            <a:r>
              <a:rPr lang="el-GR" sz="1800" b="0" dirty="0"/>
              <a:t>Δ</a:t>
            </a:r>
            <a:r>
              <a:rPr lang="en-US" sz="1800" b="0" dirty="0"/>
              <a:t> Batteries provide hours to months of operation (depending on version) and </a:t>
            </a:r>
            <a:r>
              <a:rPr lang="en-US" sz="1800" dirty="0"/>
              <a:t>use our </a:t>
            </a:r>
            <a:r>
              <a:rPr lang="el-GR" sz="1800" b="0" dirty="0"/>
              <a:t>Δ</a:t>
            </a:r>
            <a:r>
              <a:rPr lang="en-US" sz="1800" b="0" dirty="0"/>
              <a:t> </a:t>
            </a:r>
            <a:r>
              <a:rPr lang="en-US" sz="1800" dirty="0"/>
              <a:t>buoyancy system to profile.</a:t>
            </a:r>
            <a:r>
              <a:rPr lang="en-US" sz="1800" b="0" dirty="0"/>
              <a:t> </a:t>
            </a:r>
            <a:r>
              <a:rPr lang="el-GR" sz="1800" b="0" dirty="0"/>
              <a:t>Δ</a:t>
            </a:r>
            <a:r>
              <a:rPr lang="en-US" sz="1800" b="0" dirty="0"/>
              <a:t> </a:t>
            </a:r>
            <a:r>
              <a:rPr lang="en-US" sz="1800" dirty="0"/>
              <a:t>Low-cost conductivity temperature and depth sensors can be swapped with others in our open-architecture software. </a:t>
            </a:r>
            <a:endParaRPr lang="en-US" sz="1800" baseline="0" dirty="0"/>
          </a:p>
          <a:p>
            <a:pPr marL="0" marR="0" lvl="0" indent="0" algn="l" defTabSz="914400" rtl="0" eaLnBrk="1" fontAlgn="ctr" latinLnBrk="0" hangingPunct="1">
              <a:lnSpc>
                <a:spcPct val="100000"/>
              </a:lnSpc>
              <a:spcBef>
                <a:spcPts val="0"/>
              </a:spcBef>
              <a:spcAft>
                <a:spcPts val="300"/>
              </a:spcAft>
              <a:buClrTx/>
              <a:buSzTx/>
              <a:buFontTx/>
              <a:buNone/>
              <a:tabLst/>
              <a:defRPr/>
            </a:pPr>
            <a:endParaRPr lang="en-US" sz="1800" baseline="0" dirty="0"/>
          </a:p>
          <a:p>
            <a:pPr marL="0" marR="0" lvl="0" indent="0" algn="ctr" defTabSz="914400" rtl="0" eaLnBrk="1" fontAlgn="ctr" latinLnBrk="0" hangingPunct="1">
              <a:lnSpc>
                <a:spcPct val="100000"/>
              </a:lnSpc>
              <a:spcBef>
                <a:spcPts val="0"/>
              </a:spcBef>
              <a:spcAft>
                <a:spcPts val="300"/>
              </a:spcAft>
              <a:buClrTx/>
              <a:buSzTx/>
              <a:buFontTx/>
              <a:buNone/>
              <a:tabLst/>
              <a:defRPr/>
            </a:pP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D8C0C6D-2AA1-485E-96F6-57E98CA47083}" type="slidenum">
              <a:rPr lang="en-US" smtClean="0"/>
              <a:t>9</a:t>
            </a:fld>
            <a:endParaRPr lang="en-US" dirty="0"/>
          </a:p>
        </p:txBody>
      </p:sp>
    </p:spTree>
    <p:extLst>
      <p:ext uri="{BB962C8B-B14F-4D97-AF65-F5344CB8AC3E}">
        <p14:creationId xmlns:p14="http://schemas.microsoft.com/office/powerpoint/2010/main" val="467492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UV 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t="57847"/>
          <a:stretch/>
        </p:blipFill>
        <p:spPr>
          <a:xfrm>
            <a:off x="0" y="3905250"/>
            <a:ext cx="9144000" cy="2952750"/>
          </a:xfrm>
          <a:prstGeom prst="rect">
            <a:avLst/>
          </a:prstGeom>
        </p:spPr>
      </p:pic>
      <p:sp>
        <p:nvSpPr>
          <p:cNvPr id="35" name="Text Placeholder 3"/>
          <p:cNvSpPr>
            <a:spLocks noGrp="1"/>
          </p:cNvSpPr>
          <p:nvPr>
            <p:ph type="body" sz="quarter" idx="21" hasCustomPrompt="1"/>
          </p:nvPr>
        </p:nvSpPr>
        <p:spPr>
          <a:xfrm>
            <a:off x="2913600" y="4511916"/>
            <a:ext cx="3506507" cy="381000"/>
          </a:xfrm>
        </p:spPr>
        <p:txBody>
          <a:bodyPr/>
          <a:lstStyle>
            <a:lvl1pPr marL="0" indent="0" algn="ctr">
              <a:buNone/>
              <a:defRPr/>
            </a:lvl1pPr>
          </a:lstStyle>
          <a:p>
            <a:pPr lvl="0"/>
            <a:r>
              <a:rPr lang="en-US" dirty="0"/>
              <a:t>23FEB2022</a:t>
            </a:r>
          </a:p>
        </p:txBody>
      </p:sp>
      <p:sp>
        <p:nvSpPr>
          <p:cNvPr id="36" name="Text Placeholder 3"/>
          <p:cNvSpPr>
            <a:spLocks noGrp="1"/>
          </p:cNvSpPr>
          <p:nvPr>
            <p:ph type="body" sz="quarter" idx="22" hasCustomPrompt="1"/>
          </p:nvPr>
        </p:nvSpPr>
        <p:spPr>
          <a:xfrm>
            <a:off x="2" y="4150067"/>
            <a:ext cx="9143998" cy="381000"/>
          </a:xfrm>
        </p:spPr>
        <p:txBody>
          <a:bodyPr/>
          <a:lstStyle>
            <a:lvl1pPr marL="0" indent="0" algn="ctr">
              <a:buNone/>
              <a:defRPr sz="2400" b="1"/>
            </a:lvl1pPr>
          </a:lstStyle>
          <a:p>
            <a:pPr lvl="0"/>
            <a:r>
              <a:rPr lang="en-US" dirty="0"/>
              <a:t>Blue Innovation Symposium</a:t>
            </a:r>
          </a:p>
        </p:txBody>
      </p:sp>
      <p:sp>
        <p:nvSpPr>
          <p:cNvPr id="20" name="Date Placeholder 4"/>
          <p:cNvSpPr txBox="1">
            <a:spLocks/>
          </p:cNvSpPr>
          <p:nvPr userDrawn="1"/>
        </p:nvSpPr>
        <p:spPr>
          <a:xfrm>
            <a:off x="2967558" y="6604870"/>
            <a:ext cx="3204642" cy="188612"/>
          </a:xfrm>
          <a:prstGeom prst="rect">
            <a:avLst/>
          </a:prstGeom>
        </p:spPr>
        <p:txBody>
          <a:bodyPr/>
          <a:lstStyle>
            <a:defPPr>
              <a:defRPr lang="en-US"/>
            </a:defPPr>
            <a:lvl1pPr marL="0" algn="l" defTabSz="914400" rtl="0" eaLnBrk="1" latinLnBrk="0" hangingPunct="1">
              <a:defRPr sz="800" kern="1200">
                <a:solidFill>
                  <a:schemeClr val="tx1"/>
                </a:solidFill>
                <a:latin typeface="+mn-lt"/>
                <a:ea typeface="Roboto" pitchFamily="2"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aseline="0" dirty="0">
                <a:latin typeface="Arial" panose="020B0604020202020204" pitchFamily="34" charset="0"/>
                <a:cs typeface="Arial" panose="020B0604020202020204" pitchFamily="34" charset="0"/>
              </a:rPr>
              <a:t>© 2022 </a:t>
            </a:r>
            <a:r>
              <a:rPr lang="en-US" sz="800" dirty="0">
                <a:latin typeface="Arial" panose="020B0604020202020204" pitchFamily="34" charset="0"/>
                <a:cs typeface="Arial" panose="020B0604020202020204" pitchFamily="34" charset="0"/>
              </a:rPr>
              <a:t>Boston Engineering</a:t>
            </a:r>
            <a:r>
              <a:rPr lang="en-US" sz="800" baseline="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Corporation</a:t>
            </a:r>
          </a:p>
        </p:txBody>
      </p:sp>
      <p:grpSp>
        <p:nvGrpSpPr>
          <p:cNvPr id="4" name="Group 3">
            <a:extLst>
              <a:ext uri="{FF2B5EF4-FFF2-40B4-BE49-F238E27FC236}">
                <a16:creationId xmlns:a16="http://schemas.microsoft.com/office/drawing/2014/main" id="{F61F983D-3FBC-4162-B8CF-9398BEBAB2C5}"/>
              </a:ext>
            </a:extLst>
          </p:cNvPr>
          <p:cNvGrpSpPr/>
          <p:nvPr userDrawn="1"/>
        </p:nvGrpSpPr>
        <p:grpSpPr>
          <a:xfrm>
            <a:off x="216601" y="4800600"/>
            <a:ext cx="4512830" cy="1654694"/>
            <a:chOff x="579702" y="4618594"/>
            <a:chExt cx="4512830" cy="1654694"/>
          </a:xfrm>
        </p:grpSpPr>
        <p:pic>
          <p:nvPicPr>
            <p:cNvPr id="16" name="Picture 2" descr="M:\sales\MARKETING PROGRAM\Images_Logos and Videos\Boston Engineering Logos_Branding Images_Biz Process COEs etc\Boston Engineering Logos\Image the Impact_All Caps_White_2020 01 08.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43000" y="5427971"/>
              <a:ext cx="3949532" cy="8453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sales\MARKETING PROGRAM\Images_Logos and Videos\Boston Engineering Logos_Branding Images_Biz Process COEs etc\25 Year Logo\25 Year Logo_White_No Imagine the Impact_2020 01 08.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6552" b="19721"/>
            <a:stretch/>
          </p:blipFill>
          <p:spPr bwMode="auto">
            <a:xfrm>
              <a:off x="579702" y="4618594"/>
              <a:ext cx="4026036" cy="9736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F7873F4E-A9C5-414A-9AD3-E5AC85561CF8}"/>
              </a:ext>
            </a:extLst>
          </p:cNvPr>
          <p:cNvPicPr>
            <a:picLocks noChangeAspect="1"/>
          </p:cNvPicPr>
          <p:nvPr userDrawn="1"/>
        </p:nvPicPr>
        <p:blipFill rotWithShape="1">
          <a:blip r:embed="rId5"/>
          <a:srcRect t="11651" b="1715"/>
          <a:stretch/>
        </p:blipFill>
        <p:spPr>
          <a:xfrm>
            <a:off x="1" y="-1"/>
            <a:ext cx="9144000" cy="3986931"/>
          </a:xfrm>
          <a:prstGeom prst="rect">
            <a:avLst/>
          </a:prstGeom>
        </p:spPr>
      </p:pic>
      <p:grpSp>
        <p:nvGrpSpPr>
          <p:cNvPr id="22" name="Group 21">
            <a:extLst>
              <a:ext uri="{FF2B5EF4-FFF2-40B4-BE49-F238E27FC236}">
                <a16:creationId xmlns:a16="http://schemas.microsoft.com/office/drawing/2014/main" id="{411E0E1A-7C10-4180-93AE-40EE8259A110}"/>
              </a:ext>
            </a:extLst>
          </p:cNvPr>
          <p:cNvGrpSpPr/>
          <p:nvPr userDrawn="1"/>
        </p:nvGrpSpPr>
        <p:grpSpPr>
          <a:xfrm>
            <a:off x="4666854" y="5177791"/>
            <a:ext cx="4324745" cy="1169551"/>
            <a:chOff x="5086352" y="4557644"/>
            <a:chExt cx="4324745" cy="1169551"/>
          </a:xfrm>
        </p:grpSpPr>
        <p:sp>
          <p:nvSpPr>
            <p:cNvPr id="23" name="TextBox 22">
              <a:extLst>
                <a:ext uri="{FF2B5EF4-FFF2-40B4-BE49-F238E27FC236}">
                  <a16:creationId xmlns:a16="http://schemas.microsoft.com/office/drawing/2014/main" id="{D196DDB2-E664-448F-9437-79F271F0488B}"/>
                </a:ext>
              </a:extLst>
            </p:cNvPr>
            <p:cNvSpPr txBox="1"/>
            <p:nvPr/>
          </p:nvSpPr>
          <p:spPr>
            <a:xfrm>
              <a:off x="6036714" y="4557644"/>
              <a:ext cx="3374383" cy="1169551"/>
            </a:xfrm>
            <a:prstGeom prst="rect">
              <a:avLst/>
            </a:prstGeom>
            <a:noFill/>
          </p:spPr>
          <p:txBody>
            <a:bodyPr wrap="square" rtlCol="0">
              <a:spAutoFit/>
            </a:bodyPr>
            <a:lstStyle/>
            <a:p>
              <a:pPr marL="171450" indent="-171450">
                <a:buFont typeface="Wingdings" panose="05000000000000000000" pitchFamily="2" charset="2"/>
                <a:buChar char="q"/>
              </a:pPr>
              <a:r>
                <a:rPr lang="en-US" sz="1800" dirty="0"/>
                <a:t>Mike Rufo</a:t>
              </a:r>
            </a:p>
            <a:p>
              <a:pPr marL="171450" indent="-171450">
                <a:buFont typeface="Wingdings" panose="05000000000000000000" pitchFamily="2" charset="2"/>
                <a:buChar char="q"/>
              </a:pPr>
              <a:r>
                <a:rPr lang="en-US" sz="1800" dirty="0"/>
                <a:t>VP, R&amp;D</a:t>
              </a:r>
            </a:p>
            <a:p>
              <a:pPr marL="171450" indent="-171450">
                <a:buFont typeface="Wingdings" panose="05000000000000000000" pitchFamily="2" charset="2"/>
                <a:buChar char="q"/>
              </a:pPr>
              <a:r>
                <a:rPr lang="en-US" sz="1800" dirty="0"/>
                <a:t>(O) 781-314-0723</a:t>
              </a:r>
            </a:p>
            <a:p>
              <a:pPr marL="171450" indent="-171450">
                <a:buFont typeface="Wingdings" panose="05000000000000000000" pitchFamily="2" charset="2"/>
                <a:buChar char="q"/>
              </a:pPr>
              <a:r>
                <a:rPr lang="en-US" sz="1600" dirty="0"/>
                <a:t>mrufo@boston-engineering.com</a:t>
              </a:r>
            </a:p>
          </p:txBody>
        </p:sp>
        <p:pic>
          <p:nvPicPr>
            <p:cNvPr id="24" name="Picture 1">
              <a:extLst>
                <a:ext uri="{FF2B5EF4-FFF2-40B4-BE49-F238E27FC236}">
                  <a16:creationId xmlns:a16="http://schemas.microsoft.com/office/drawing/2014/main" id="{4D4ED4CF-59B7-4D8F-9026-C0F76FE507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2" r="6286"/>
            <a:stretch/>
          </p:blipFill>
          <p:spPr bwMode="auto">
            <a:xfrm>
              <a:off x="5086352" y="4590465"/>
              <a:ext cx="927135" cy="105609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8091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52764" y="1009650"/>
            <a:ext cx="5562635" cy="5181600"/>
          </a:xfrm>
          <a:prstGeom prst="rect">
            <a:avLst/>
          </a:prstGeom>
        </p:spPr>
        <p:txBody>
          <a:bodyPr/>
          <a:lstStyle>
            <a:lvl1pPr>
              <a:defRPr sz="1800"/>
            </a:lvl1pPr>
            <a:lvl2pPr>
              <a:defRPr sz="1700"/>
            </a:lvl2pPr>
            <a:lvl3pPr>
              <a:defRPr sz="1600"/>
            </a:lvl3pPr>
            <a:lvl4pPr>
              <a:defRPr sz="1400"/>
            </a:lvl4pPr>
            <a:lvl5pPr>
              <a:defRPr sz="13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202962" y="1009650"/>
            <a:ext cx="3129955" cy="51816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7" name="Rectangle 21"/>
          <p:cNvSpPr>
            <a:spLocks noGrp="1" noChangeArrowheads="1"/>
          </p:cNvSpPr>
          <p:nvPr>
            <p:ph type="title" hasCustomPrompt="1"/>
          </p:nvPr>
        </p:nvSpPr>
        <p:spPr bwMode="auto">
          <a:xfrm>
            <a:off x="202962" y="457200"/>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a:latin typeface="Georgia" panose="02040502050405020303" pitchFamily="18" charset="0"/>
              </a:defRPr>
            </a:lvl1pPr>
          </a:lstStyle>
          <a:p>
            <a:pPr lvl="0"/>
            <a:r>
              <a:rPr lang="en-US" dirty="0"/>
              <a:t>Click to Update Headline</a:t>
            </a:r>
          </a:p>
        </p:txBody>
      </p:sp>
      <p:sp>
        <p:nvSpPr>
          <p:cNvPr id="6" name="Slide Number Placeholder 2"/>
          <p:cNvSpPr>
            <a:spLocks noGrp="1"/>
          </p:cNvSpPr>
          <p:nvPr>
            <p:ph type="sldNum" sz="quarter" idx="12"/>
          </p:nvPr>
        </p:nvSpPr>
        <p:spPr>
          <a:xfrm>
            <a:off x="8546302" y="6609437"/>
            <a:ext cx="457200" cy="242132"/>
          </a:xfrm>
        </p:spPr>
        <p:txBody>
          <a:bodyPr/>
          <a:lstStyle/>
          <a:p>
            <a:fld id="{4946CD0A-4045-4300-B0F3-3FF8E0BAA0F8}" type="slidenum">
              <a:rPr lang="en-US" smtClean="0"/>
              <a:pPr/>
              <a:t>‹#›</a:t>
            </a:fld>
            <a:endParaRPr lang="en-US" dirty="0"/>
          </a:p>
        </p:txBody>
      </p:sp>
      <p:sp>
        <p:nvSpPr>
          <p:cNvPr id="9"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307045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3367" y="4800600"/>
            <a:ext cx="6132512" cy="566738"/>
          </a:xfrm>
          <a:prstGeom prst="rect">
            <a:avLst/>
          </a:prstGeom>
        </p:spPr>
        <p:txBody>
          <a:bodyPr anchor="b"/>
          <a:lstStyle>
            <a:lvl1pPr algn="l">
              <a:defRPr sz="2200" b="1"/>
            </a:lvl1pPr>
          </a:lstStyle>
          <a:p>
            <a:r>
              <a:rPr lang="en-US" dirty="0"/>
              <a:t>Click to Update Headline</a:t>
            </a:r>
          </a:p>
        </p:txBody>
      </p:sp>
      <p:sp>
        <p:nvSpPr>
          <p:cNvPr id="3" name="Picture Placeholder 2"/>
          <p:cNvSpPr>
            <a:spLocks noGrp="1"/>
          </p:cNvSpPr>
          <p:nvPr>
            <p:ph type="pic" idx="1"/>
          </p:nvPr>
        </p:nvSpPr>
        <p:spPr>
          <a:xfrm>
            <a:off x="1513367" y="612775"/>
            <a:ext cx="6132512" cy="4114800"/>
          </a:xfrm>
          <a:prstGeom prst="rect">
            <a:avLst/>
          </a:prstGeom>
        </p:spPr>
        <p:txBody>
          <a:bodyPr/>
          <a:lstStyle>
            <a:lvl1pPr marL="0" indent="0">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513367" y="5367338"/>
            <a:ext cx="6132512"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6" name="Slide Number Placeholder 2"/>
          <p:cNvSpPr>
            <a:spLocks noGrp="1"/>
          </p:cNvSpPr>
          <p:nvPr>
            <p:ph type="sldNum" sz="quarter" idx="12"/>
          </p:nvPr>
        </p:nvSpPr>
        <p:spPr>
          <a:xfrm>
            <a:off x="8546302" y="6609437"/>
            <a:ext cx="457200" cy="242132"/>
          </a:xfrm>
        </p:spPr>
        <p:txBody>
          <a:bodyPr/>
          <a:lstStyle/>
          <a:p>
            <a:fld id="{4946CD0A-4045-4300-B0F3-3FF8E0BAA0F8}" type="slidenum">
              <a:rPr lang="en-US" smtClean="0"/>
              <a:pPr/>
              <a:t>‹#›</a:t>
            </a:fld>
            <a:endParaRPr lang="en-US" dirty="0"/>
          </a:p>
        </p:txBody>
      </p:sp>
      <p:sp>
        <p:nvSpPr>
          <p:cNvPr id="7"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2493749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202962" y="1066800"/>
            <a:ext cx="8686800" cy="5257800"/>
          </a:xfrm>
          <a:prstGeom prst="rect">
            <a:avLst/>
          </a:prstGeom>
        </p:spPr>
        <p:txBody>
          <a:bodyPr vert="eaVert"/>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1"/>
          <p:cNvSpPr>
            <a:spLocks noGrp="1" noChangeArrowheads="1"/>
          </p:cNvSpPr>
          <p:nvPr>
            <p:ph type="title" hasCustomPrompt="1"/>
          </p:nvPr>
        </p:nvSpPr>
        <p:spPr bwMode="auto">
          <a:xfrm>
            <a:off x="202962" y="465151"/>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baseline="0">
                <a:latin typeface="Georgia" panose="02040502050405020303" pitchFamily="18" charset="0"/>
              </a:defRPr>
            </a:lvl1pPr>
          </a:lstStyle>
          <a:p>
            <a:pPr lvl="0"/>
            <a:r>
              <a:rPr lang="en-US" dirty="0"/>
              <a:t>Click to Edit Headline</a:t>
            </a:r>
          </a:p>
        </p:txBody>
      </p:sp>
      <p:sp>
        <p:nvSpPr>
          <p:cNvPr id="5" name="Slide Number Placeholder 2"/>
          <p:cNvSpPr>
            <a:spLocks noGrp="1"/>
          </p:cNvSpPr>
          <p:nvPr>
            <p:ph type="sldNum" sz="quarter" idx="11"/>
          </p:nvPr>
        </p:nvSpPr>
        <p:spPr>
          <a:xfrm>
            <a:off x="8546302" y="6609437"/>
            <a:ext cx="457200" cy="242132"/>
          </a:xfrm>
        </p:spPr>
        <p:txBody>
          <a:bodyPr/>
          <a:lstStyle/>
          <a:p>
            <a:fld id="{4946CD0A-4045-4300-B0F3-3FF8E0BAA0F8}" type="slidenum">
              <a:rPr lang="en-US" smtClean="0"/>
              <a:pPr/>
              <a:t>‹#›</a:t>
            </a:fld>
            <a:endParaRPr lang="en-US" dirty="0"/>
          </a:p>
        </p:txBody>
      </p:sp>
      <p:sp>
        <p:nvSpPr>
          <p:cNvPr id="8"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3094727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a:ea typeface="Roboto" pitchFamily="2" charset="0"/>
              </a:rPr>
              <a:t>Company Confidential</a:t>
            </a:r>
          </a:p>
        </p:txBody>
      </p:sp>
      <p:sp>
        <p:nvSpPr>
          <p:cNvPr id="8"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dirty="0"/>
              <a:t>© 2015 Boston Engineering Corporation</a:t>
            </a:r>
          </a:p>
        </p:txBody>
      </p:sp>
      <p:sp>
        <p:nvSpPr>
          <p:cNvPr id="9"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11" name="TextBox 10"/>
          <p:cNvSpPr txBox="1"/>
          <p:nvPr userDrawn="1"/>
        </p:nvSpPr>
        <p:spPr>
          <a:xfrm>
            <a:off x="228600" y="118646"/>
            <a:ext cx="3124200" cy="338554"/>
          </a:xfrm>
          <a:prstGeom prst="rect">
            <a:avLst/>
          </a:prstGeom>
          <a:noFill/>
        </p:spPr>
        <p:txBody>
          <a:bodyPr wrap="square" rtlCol="0">
            <a:spAutoFit/>
          </a:bodyPr>
          <a:lstStyle/>
          <a:p>
            <a:r>
              <a:rPr lang="en-US" sz="1600" dirty="0">
                <a:solidFill>
                  <a:schemeClr val="bg1"/>
                </a:solidFill>
                <a:latin typeface="Roboto Cn" pitchFamily="2" charset="0"/>
                <a:ea typeface="Roboto Cn" pitchFamily="2" charset="0"/>
              </a:rPr>
              <a:t>                      </a:t>
            </a:r>
          </a:p>
        </p:txBody>
      </p:sp>
      <p:sp>
        <p:nvSpPr>
          <p:cNvPr id="10" name="Rectangle 3"/>
          <p:cNvSpPr>
            <a:spLocks noGrp="1" noChangeArrowheads="1"/>
          </p:cNvSpPr>
          <p:nvPr>
            <p:ph idx="1"/>
          </p:nvPr>
        </p:nvSpPr>
        <p:spPr bwMode="auto">
          <a:xfrm>
            <a:off x="457200" y="1443038"/>
            <a:ext cx="83058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2pPr marL="742950" indent="-285750">
              <a:buClr>
                <a:schemeClr val="tx2"/>
              </a:buClr>
              <a:buSzPct val="110000"/>
              <a:buFont typeface="Wingdings" pitchFamily="2" charset="2"/>
              <a:buChar char="§"/>
              <a:defRPr/>
            </a:lvl2pPr>
            <a:lvl4pPr marL="1600200" indent="-228600">
              <a:buClr>
                <a:schemeClr val="accent2"/>
              </a:buClr>
              <a:buSzPct val="60000"/>
              <a:buFont typeface="Wingdings" pitchFamily="2" charset="2"/>
              <a:buChar char="q"/>
              <a:defRPr/>
            </a:lvl4pPr>
            <a:lvl5pPr marL="2057400" indent="-228600">
              <a:buClr>
                <a:schemeClr val="tx1"/>
              </a:buClr>
              <a:buSzPct val="93000"/>
              <a:buFont typeface="Wingdings" pitchFamily="2"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a:t>Insert slide title</a:t>
            </a:r>
          </a:p>
        </p:txBody>
      </p:sp>
      <p:sp>
        <p:nvSpPr>
          <p:cNvPr id="12"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32928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1808-F5EA-4115-BD3C-2066B305385B}"/>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43FD441-F62A-487C-9E85-105BD5DA3322}"/>
              </a:ext>
            </a:extLst>
          </p:cNvPr>
          <p:cNvSpPr>
            <a:spLocks noGrp="1"/>
          </p:cNvSpPr>
          <p:nvPr>
            <p:ph type="sldNum" sz="quarter" idx="10"/>
          </p:nvPr>
        </p:nvSpPr>
        <p:spPr/>
        <p:txBody>
          <a:bodyPr/>
          <a:lstStyle/>
          <a:p>
            <a:fld id="{1DE2901B-9500-4D6F-B614-DFB81352F675}" type="slidenum">
              <a:rPr lang="en-US" smtClean="0"/>
              <a:pPr/>
              <a:t>‹#›</a:t>
            </a:fld>
            <a:endParaRPr lang="en-US" dirty="0"/>
          </a:p>
        </p:txBody>
      </p:sp>
    </p:spTree>
    <p:extLst>
      <p:ext uri="{BB962C8B-B14F-4D97-AF65-F5344CB8AC3E}">
        <p14:creationId xmlns:p14="http://schemas.microsoft.com/office/powerpoint/2010/main" val="40621395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p:cNvSpPr/>
          <p:nvPr userDrawn="1"/>
        </p:nvSpPr>
        <p:spPr>
          <a:xfrm>
            <a:off x="0" y="457200"/>
            <a:ext cx="9144000" cy="616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8600" y="76200"/>
            <a:ext cx="3124200" cy="338554"/>
          </a:xfrm>
          <a:prstGeom prst="rect">
            <a:avLst/>
          </a:prstGeom>
          <a:noFill/>
        </p:spPr>
        <p:txBody>
          <a:bodyPr wrap="square" rtlCol="0">
            <a:spAutoFit/>
          </a:bodyPr>
          <a:lstStyle/>
          <a:p>
            <a:r>
              <a:rPr lang="en-US" sz="1600" dirty="0">
                <a:solidFill>
                  <a:schemeClr val="bg1"/>
                </a:solidFill>
                <a:latin typeface="Roboto Cn" pitchFamily="2" charset="0"/>
                <a:ea typeface="Roboto Cn" pitchFamily="2" charset="0"/>
              </a:rPr>
              <a:t>                      </a:t>
            </a:r>
          </a:p>
        </p:txBody>
      </p:sp>
      <p:sp>
        <p:nvSpPr>
          <p:cNvPr id="4"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
        <p:nvSpPr>
          <p:cNvPr id="3" name="Slide Number Placeholder 2"/>
          <p:cNvSpPr>
            <a:spLocks noGrp="1"/>
          </p:cNvSpPr>
          <p:nvPr>
            <p:ph type="sldNum" sz="quarter" idx="11"/>
          </p:nvPr>
        </p:nvSpPr>
        <p:spPr>
          <a:xfrm>
            <a:off x="8534400" y="6627129"/>
            <a:ext cx="469102" cy="236431"/>
          </a:xfrm>
        </p:spPr>
        <p:txBody>
          <a:bodyPr/>
          <a:lstStyle/>
          <a:p>
            <a:fld id="{4946CD0A-4045-4300-B0F3-3FF8E0BAA0F8}" type="slidenum">
              <a:rPr lang="en-US" smtClean="0"/>
              <a:pPr/>
              <a:t>‹#›</a:t>
            </a:fld>
            <a:endParaRPr lang="en-US" dirty="0"/>
          </a:p>
        </p:txBody>
      </p:sp>
      <p:sp>
        <p:nvSpPr>
          <p:cNvPr id="8" name="Rectangle 21"/>
          <p:cNvSpPr>
            <a:spLocks noGrp="1" noChangeArrowheads="1"/>
          </p:cNvSpPr>
          <p:nvPr>
            <p:ph type="title" hasCustomPrompt="1"/>
          </p:nvPr>
        </p:nvSpPr>
        <p:spPr bwMode="auto">
          <a:xfrm>
            <a:off x="202961" y="473102"/>
            <a:ext cx="87997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a:latin typeface="Georgia" panose="02040502050405020303" pitchFamily="18" charset="0"/>
              </a:defRPr>
            </a:lvl1pPr>
          </a:lstStyle>
          <a:p>
            <a:pPr lvl="0"/>
            <a:r>
              <a:rPr lang="en-US" dirty="0"/>
              <a:t>Click to Update Table of Contents Headline</a:t>
            </a:r>
          </a:p>
        </p:txBody>
      </p:sp>
      <p:sp>
        <p:nvSpPr>
          <p:cNvPr id="7" name="Content Placeholder 6"/>
          <p:cNvSpPr>
            <a:spLocks noGrp="1"/>
          </p:cNvSpPr>
          <p:nvPr>
            <p:ph sz="quarter" idx="12" hasCustomPrompt="1"/>
          </p:nvPr>
        </p:nvSpPr>
        <p:spPr>
          <a:xfrm>
            <a:off x="202961" y="990600"/>
            <a:ext cx="8799751" cy="5334000"/>
          </a:xfrm>
        </p:spPr>
        <p:txBody>
          <a:bodyPr/>
          <a:lstStyle>
            <a:lvl1pPr marL="0" indent="0">
              <a:buSzPct val="115000"/>
              <a:buFont typeface="Arial" panose="020B0604020202020204" pitchFamily="34" charset="0"/>
              <a:buNone/>
              <a:defRPr/>
            </a:lvl1pPr>
          </a:lstStyle>
          <a:p>
            <a:pPr lvl="0"/>
            <a:r>
              <a:rPr lang="en-US" dirty="0"/>
              <a:t>Click to edit text</a:t>
            </a:r>
          </a:p>
          <a:p>
            <a:pPr lvl="1"/>
            <a:r>
              <a:rPr lang="en-US" dirty="0"/>
              <a:t>Second level</a:t>
            </a:r>
          </a:p>
        </p:txBody>
      </p:sp>
    </p:spTree>
    <p:extLst>
      <p:ext uri="{BB962C8B-B14F-4D97-AF65-F5344CB8AC3E}">
        <p14:creationId xmlns:p14="http://schemas.microsoft.com/office/powerpoint/2010/main" val="57717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202962" y="105674"/>
            <a:ext cx="2895600" cy="304800"/>
          </a:xfrm>
        </p:spPr>
        <p:txBody>
          <a:bodyPr anchor="b"/>
          <a:lstStyle>
            <a:lvl1pPr marL="0" indent="0">
              <a:buNone/>
              <a:defRPr sz="1200" b="1">
                <a:solidFill>
                  <a:schemeClr val="bg1"/>
                </a:solidFill>
              </a:defRPr>
            </a:lvl1pPr>
          </a:lstStyle>
          <a:p>
            <a:pPr lvl="0"/>
            <a:r>
              <a:rPr lang="en-US" dirty="0"/>
              <a:t>Insert slide title</a:t>
            </a:r>
          </a:p>
        </p:txBody>
      </p:sp>
      <p:sp>
        <p:nvSpPr>
          <p:cNvPr id="6" name="Rectangle 3"/>
          <p:cNvSpPr>
            <a:spLocks noGrp="1" noChangeArrowheads="1"/>
          </p:cNvSpPr>
          <p:nvPr>
            <p:ph idx="1" hasCustomPrompt="1"/>
          </p:nvPr>
        </p:nvSpPr>
        <p:spPr bwMode="auto">
          <a:xfrm>
            <a:off x="202962" y="990600"/>
            <a:ext cx="869549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174625" indent="-169863">
              <a:buClr>
                <a:schemeClr val="tx2"/>
              </a:buClr>
              <a:defRPr baseline="0"/>
            </a:lvl1pPr>
            <a:lvl2pPr marL="509588" indent="-169863">
              <a:buClr>
                <a:schemeClr val="tx2"/>
              </a:buClr>
              <a:buSzPct val="110000"/>
              <a:buFont typeface="Wingdings" pitchFamily="2" charset="2"/>
              <a:buChar char="§"/>
              <a:defRPr/>
            </a:lvl2pPr>
            <a:lvl3pPr marL="909638" indent="-219075">
              <a:buClr>
                <a:schemeClr val="tx2"/>
              </a:buClr>
              <a:buSzPct val="100000"/>
              <a:buFont typeface="Wingdings" panose="05000000000000000000" pitchFamily="2" charset="2"/>
              <a:buChar char="Ø"/>
              <a:defRPr/>
            </a:lvl3pPr>
            <a:lvl4pPr marL="1254125" indent="-169863">
              <a:buClr>
                <a:schemeClr val="tx2"/>
              </a:buClr>
              <a:buSzPct val="110000"/>
              <a:buFont typeface="Wingdings" pitchFamily="2" charset="2"/>
              <a:buChar char="§"/>
              <a:defRPr/>
            </a:lvl4pPr>
            <a:lvl5pPr marL="1604963" indent="-180975">
              <a:buClr>
                <a:schemeClr val="tx2"/>
              </a:buClr>
              <a:buSzPct val="110000"/>
              <a:buFont typeface="Arial" panose="020B0604020202020204" pitchFamily="34" charset="0"/>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21"/>
          <p:cNvSpPr>
            <a:spLocks noGrp="1" noChangeArrowheads="1"/>
          </p:cNvSpPr>
          <p:nvPr>
            <p:ph type="title" hasCustomPrompt="1"/>
          </p:nvPr>
        </p:nvSpPr>
        <p:spPr bwMode="auto">
          <a:xfrm>
            <a:off x="202962" y="474433"/>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baseline="0">
                <a:latin typeface="Georgia" panose="02040502050405020303" pitchFamily="18" charset="0"/>
              </a:defRPr>
            </a:lvl1pPr>
          </a:lstStyle>
          <a:p>
            <a:pPr lvl="0"/>
            <a:r>
              <a:rPr lang="en-US" dirty="0"/>
              <a:t>Click to Update Headline </a:t>
            </a:r>
          </a:p>
        </p:txBody>
      </p:sp>
      <p:sp>
        <p:nvSpPr>
          <p:cNvPr id="10" name="Slide Number Placeholder 1"/>
          <p:cNvSpPr>
            <a:spLocks noGrp="1"/>
          </p:cNvSpPr>
          <p:nvPr>
            <p:ph type="sldNum" sz="quarter" idx="4"/>
          </p:nvPr>
        </p:nvSpPr>
        <p:spPr>
          <a:xfrm>
            <a:off x="8534400" y="6619814"/>
            <a:ext cx="469102" cy="236431"/>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4946CD0A-4045-4300-B0F3-3FF8E0BAA0F8}" type="slidenum">
              <a:rPr lang="en-US" smtClean="0"/>
              <a:pPr/>
              <a:t>‹#›</a:t>
            </a:fld>
            <a:endParaRPr lang="en-US" dirty="0"/>
          </a:p>
        </p:txBody>
      </p:sp>
    </p:spTree>
    <p:extLst>
      <p:ext uri="{BB962C8B-B14F-4D97-AF65-F5344CB8AC3E}">
        <p14:creationId xmlns:p14="http://schemas.microsoft.com/office/powerpoint/2010/main" val="1797929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405188"/>
            <a:ext cx="7772400" cy="850900"/>
          </a:xfrm>
          <a:prstGeom prst="rect">
            <a:avLst/>
          </a:prstGeom>
        </p:spPr>
        <p:txBody>
          <a:bodyPr anchor="t"/>
          <a:lstStyle>
            <a:lvl1pPr algn="l">
              <a:defRPr sz="2400" b="1" kern="1200" cap="all" spc="0" baseline="0"/>
            </a:lvl1pPr>
          </a:lstStyle>
          <a:p>
            <a:r>
              <a:rPr lang="en-US" dirty="0"/>
              <a:t>Click to Update Headline</a:t>
            </a:r>
          </a:p>
        </p:txBody>
      </p:sp>
      <p:sp>
        <p:nvSpPr>
          <p:cNvPr id="3" name="Text Placeholder 2"/>
          <p:cNvSpPr>
            <a:spLocks noGrp="1"/>
          </p:cNvSpPr>
          <p:nvPr>
            <p:ph type="body" idx="1" hasCustomPrompt="1"/>
          </p:nvPr>
        </p:nvSpPr>
        <p:spPr>
          <a:xfrm>
            <a:off x="722313" y="1905000"/>
            <a:ext cx="7772400" cy="1500187"/>
          </a:xfrm>
          <a:prstGeom prst="rect">
            <a:avLst/>
          </a:prstGeom>
        </p:spPr>
        <p:txBody>
          <a:bodyPr anchor="b"/>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update text</a:t>
            </a:r>
          </a:p>
        </p:txBody>
      </p:sp>
      <p:sp>
        <p:nvSpPr>
          <p:cNvPr id="6"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
        <p:nvSpPr>
          <p:cNvPr id="8" name="Slide Number Placeholder 1"/>
          <p:cNvSpPr>
            <a:spLocks noGrp="1"/>
          </p:cNvSpPr>
          <p:nvPr>
            <p:ph type="sldNum" sz="quarter" idx="4"/>
          </p:nvPr>
        </p:nvSpPr>
        <p:spPr>
          <a:xfrm>
            <a:off x="8534400" y="6619814"/>
            <a:ext cx="469102" cy="236431"/>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4946CD0A-4045-4300-B0F3-3FF8E0BAA0F8}" type="slidenum">
              <a:rPr lang="en-US" smtClean="0"/>
              <a:pPr/>
              <a:t>‹#›</a:t>
            </a:fld>
            <a:endParaRPr lang="en-US" dirty="0"/>
          </a:p>
        </p:txBody>
      </p:sp>
    </p:spTree>
    <p:extLst>
      <p:ext uri="{BB962C8B-B14F-4D97-AF65-F5344CB8AC3E}">
        <p14:creationId xmlns:p14="http://schemas.microsoft.com/office/powerpoint/2010/main" val="1552085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02962" y="1009650"/>
            <a:ext cx="4233586" cy="5543550"/>
          </a:xfrm>
          <a:prstGeom prst="rect">
            <a:avLst/>
          </a:prstGeom>
        </p:spPr>
        <p:txBody>
          <a:bodyPr/>
          <a:lstStyle>
            <a:lvl1pPr marL="169863" indent="-169863">
              <a:defRPr sz="1800" baseline="0"/>
            </a:lvl1pPr>
            <a:lvl2pPr>
              <a:defRPr sz="1700"/>
            </a:lvl2pPr>
            <a:lvl3pPr>
              <a:defRPr sz="1600"/>
            </a:lvl3pPr>
            <a:lvl4pPr marL="1254125" indent="-169863">
              <a:defRPr sz="1400"/>
            </a:lvl4pPr>
            <a:lvl5pPr>
              <a:defRPr sz="13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title" hasCustomPrompt="1"/>
          </p:nvPr>
        </p:nvSpPr>
        <p:spPr bwMode="auto">
          <a:xfrm>
            <a:off x="202962" y="457200"/>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a:latin typeface="Georgia" panose="02040502050405020303" pitchFamily="18" charset="0"/>
              </a:defRPr>
            </a:lvl1pPr>
          </a:lstStyle>
          <a:p>
            <a:pPr lvl="0"/>
            <a:r>
              <a:rPr lang="en-US" dirty="0"/>
              <a:t>Click to Update Headline</a:t>
            </a:r>
          </a:p>
        </p:txBody>
      </p:sp>
      <p:sp>
        <p:nvSpPr>
          <p:cNvPr id="10" name="Content Placeholder 2"/>
          <p:cNvSpPr>
            <a:spLocks noGrp="1"/>
          </p:cNvSpPr>
          <p:nvPr>
            <p:ph sz="half" idx="12" hasCustomPrompt="1"/>
          </p:nvPr>
        </p:nvSpPr>
        <p:spPr>
          <a:xfrm>
            <a:off x="4724400" y="1009650"/>
            <a:ext cx="4191000" cy="5543550"/>
          </a:xfrm>
          <a:prstGeom prst="rect">
            <a:avLst/>
          </a:prstGeom>
        </p:spPr>
        <p:txBody>
          <a:bodyPr/>
          <a:lstStyle>
            <a:lvl1pPr>
              <a:defRPr sz="1800" baseline="0"/>
            </a:lvl1pPr>
            <a:lvl2pPr>
              <a:defRPr sz="1700"/>
            </a:lvl2pPr>
            <a:lvl3pPr>
              <a:defRPr sz="1600"/>
            </a:lvl3pPr>
            <a:lvl4pPr>
              <a:defRPr sz="1400"/>
            </a:lvl4pPr>
            <a:lvl5pPr>
              <a:defRPr sz="13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13"/>
          </p:nvPr>
        </p:nvSpPr>
        <p:spPr>
          <a:xfrm>
            <a:off x="8546302" y="6609228"/>
            <a:ext cx="457200" cy="242132"/>
          </a:xfrm>
        </p:spPr>
        <p:txBody>
          <a:bodyPr/>
          <a:lstStyle/>
          <a:p>
            <a:fld id="{4946CD0A-4045-4300-B0F3-3FF8E0BAA0F8}" type="slidenum">
              <a:rPr lang="en-US" smtClean="0"/>
              <a:pPr/>
              <a:t>‹#›</a:t>
            </a:fld>
            <a:endParaRPr lang="en-US" dirty="0"/>
          </a:p>
        </p:txBody>
      </p:sp>
      <p:sp>
        <p:nvSpPr>
          <p:cNvPr id="11"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198515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with 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5544" y="990600"/>
            <a:ext cx="4192528" cy="639762"/>
          </a:xfrm>
          <a:prstGeom prst="rect">
            <a:avLst/>
          </a:prstGeom>
          <a:ln>
            <a:solidFill>
              <a:srgbClr val="888A8D"/>
            </a:solidFill>
          </a:ln>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225544" y="1630362"/>
            <a:ext cx="4192528" cy="4846638"/>
          </a:xfrm>
          <a:prstGeom prst="rect">
            <a:avLst/>
          </a:prstGeom>
          <a:ln>
            <a:solidFill>
              <a:srgbClr val="888A8D"/>
            </a:solidFill>
          </a:ln>
        </p:spPr>
        <p:txBody>
          <a:bodyPr/>
          <a:lstStyle>
            <a:lvl1pPr marL="169863" indent="-169863">
              <a:defRPr sz="1800"/>
            </a:lvl1pPr>
            <a:lvl2pPr>
              <a:defRPr sz="1700"/>
            </a:lvl2pPr>
            <a:lvl3pPr>
              <a:defRPr sz="1600"/>
            </a:lvl3pPr>
            <a:lvl4pPr>
              <a:defRPr sz="1400"/>
            </a:lvl4pPr>
            <a:lvl5pPr>
              <a:defRPr sz="13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21"/>
          <p:cNvSpPr>
            <a:spLocks noGrp="1" noChangeArrowheads="1"/>
          </p:cNvSpPr>
          <p:nvPr>
            <p:ph type="title" hasCustomPrompt="1"/>
          </p:nvPr>
        </p:nvSpPr>
        <p:spPr bwMode="auto">
          <a:xfrm>
            <a:off x="225544" y="449249"/>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baseline="0"/>
            </a:lvl1pPr>
          </a:lstStyle>
          <a:p>
            <a:pPr lvl="0"/>
            <a:r>
              <a:rPr lang="en-US" dirty="0"/>
              <a:t>Click To Update Headline for Two Column Layout</a:t>
            </a:r>
          </a:p>
        </p:txBody>
      </p:sp>
      <p:sp>
        <p:nvSpPr>
          <p:cNvPr id="13" name="Text Placeholder 2"/>
          <p:cNvSpPr>
            <a:spLocks noGrp="1"/>
          </p:cNvSpPr>
          <p:nvPr>
            <p:ph type="body" idx="14" hasCustomPrompt="1"/>
          </p:nvPr>
        </p:nvSpPr>
        <p:spPr>
          <a:xfrm>
            <a:off x="4722872" y="990600"/>
            <a:ext cx="4192528" cy="639762"/>
          </a:xfrm>
          <a:prstGeom prst="rect">
            <a:avLst/>
          </a:prstGeom>
          <a:ln>
            <a:solidFill>
              <a:srgbClr val="888A8D"/>
            </a:solidFill>
          </a:ln>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8" name="Slide Number Placeholder 2"/>
          <p:cNvSpPr>
            <a:spLocks noGrp="1"/>
          </p:cNvSpPr>
          <p:nvPr>
            <p:ph type="sldNum" sz="quarter" idx="11"/>
          </p:nvPr>
        </p:nvSpPr>
        <p:spPr>
          <a:xfrm>
            <a:off x="8546302" y="6608329"/>
            <a:ext cx="457200" cy="242132"/>
          </a:xfrm>
        </p:spPr>
        <p:txBody>
          <a:bodyPr/>
          <a:lstStyle/>
          <a:p>
            <a:fld id="{4946CD0A-4045-4300-B0F3-3FF8E0BAA0F8}" type="slidenum">
              <a:rPr lang="en-US" smtClean="0"/>
              <a:pPr/>
              <a:t>‹#›</a:t>
            </a:fld>
            <a:endParaRPr lang="en-US" dirty="0"/>
          </a:p>
        </p:txBody>
      </p:sp>
      <p:sp>
        <p:nvSpPr>
          <p:cNvPr id="9" name="Content Placeholder 3"/>
          <p:cNvSpPr>
            <a:spLocks noGrp="1"/>
          </p:cNvSpPr>
          <p:nvPr>
            <p:ph sz="half" idx="15" hasCustomPrompt="1"/>
          </p:nvPr>
        </p:nvSpPr>
        <p:spPr>
          <a:xfrm>
            <a:off x="4722872" y="1630362"/>
            <a:ext cx="4192528" cy="4846638"/>
          </a:xfrm>
          <a:prstGeom prst="rect">
            <a:avLst/>
          </a:prstGeom>
          <a:ln>
            <a:solidFill>
              <a:srgbClr val="888A8D"/>
            </a:solidFill>
          </a:ln>
        </p:spPr>
        <p:txBody>
          <a:bodyPr/>
          <a:lstStyle>
            <a:lvl1pPr marL="169863" indent="-169863">
              <a:defRPr sz="1800"/>
            </a:lvl1pPr>
            <a:lvl2pPr>
              <a:defRPr sz="1700"/>
            </a:lvl2pPr>
            <a:lvl3pPr>
              <a:defRPr sz="1600"/>
            </a:lvl3pPr>
            <a:lvl4pPr>
              <a:defRPr sz="1400"/>
            </a:lvl4pPr>
            <a:lvl5pPr>
              <a:defRPr sz="13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3539945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8600" y="1002822"/>
            <a:ext cx="3886200" cy="500462"/>
          </a:xfrm>
          <a:prstGeom prst="rect">
            <a:avLst/>
          </a:prstGeo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Background</a:t>
            </a:r>
          </a:p>
        </p:txBody>
      </p:sp>
      <p:sp>
        <p:nvSpPr>
          <p:cNvPr id="4" name="Content Placeholder 3"/>
          <p:cNvSpPr>
            <a:spLocks noGrp="1"/>
          </p:cNvSpPr>
          <p:nvPr>
            <p:ph sz="half" idx="2" hasCustomPrompt="1"/>
          </p:nvPr>
        </p:nvSpPr>
        <p:spPr>
          <a:xfrm>
            <a:off x="228600" y="1516598"/>
            <a:ext cx="3886200" cy="2022089"/>
          </a:xfrm>
          <a:prstGeom prst="rect">
            <a:avLst/>
          </a:prstGeom>
        </p:spPr>
        <p:txBody>
          <a:bodyPr/>
          <a:lstStyle>
            <a:lvl1pPr marL="169863" indent="-169863">
              <a:defRPr sz="1800"/>
            </a:lvl1pPr>
            <a:lvl2pPr marL="509588" indent="-157163">
              <a:defRPr sz="1700"/>
            </a:lvl2pPr>
            <a:lvl3pPr marL="914400" indent="-223838">
              <a:defRPr sz="1600"/>
            </a:lvl3pPr>
            <a:lvl4pPr marL="1254125" indent="-180975">
              <a:defRPr sz="1400"/>
            </a:lvl4pPr>
            <a:lvl5pPr marL="1541463" indent="-158750">
              <a:defRPr sz="13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21"/>
          <p:cNvSpPr>
            <a:spLocks noGrp="1" noChangeArrowheads="1"/>
          </p:cNvSpPr>
          <p:nvPr>
            <p:ph type="title" hasCustomPrompt="1"/>
          </p:nvPr>
        </p:nvSpPr>
        <p:spPr bwMode="auto">
          <a:xfrm>
            <a:off x="228600" y="4572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baseline="0"/>
            </a:lvl1pPr>
          </a:lstStyle>
          <a:p>
            <a:pPr lvl="0"/>
            <a:r>
              <a:rPr lang="en-US" dirty="0"/>
              <a:t>Click to Update Case Study Template Headline</a:t>
            </a:r>
          </a:p>
        </p:txBody>
      </p:sp>
      <p:sp>
        <p:nvSpPr>
          <p:cNvPr id="8" name="Slide Number Placeholder 2"/>
          <p:cNvSpPr>
            <a:spLocks noGrp="1"/>
          </p:cNvSpPr>
          <p:nvPr>
            <p:ph type="sldNum" sz="quarter" idx="11"/>
          </p:nvPr>
        </p:nvSpPr>
        <p:spPr>
          <a:xfrm>
            <a:off x="8546302" y="6608329"/>
            <a:ext cx="457200" cy="242132"/>
          </a:xfrm>
        </p:spPr>
        <p:txBody>
          <a:bodyPr/>
          <a:lstStyle/>
          <a:p>
            <a:fld id="{4946CD0A-4045-4300-B0F3-3FF8E0BAA0F8}" type="slidenum">
              <a:rPr lang="en-US" smtClean="0"/>
              <a:pPr/>
              <a:t>‹#›</a:t>
            </a:fld>
            <a:endParaRPr lang="en-US" dirty="0"/>
          </a:p>
        </p:txBody>
      </p:sp>
      <p:sp>
        <p:nvSpPr>
          <p:cNvPr id="19" name="Text Placeholder 2"/>
          <p:cNvSpPr>
            <a:spLocks noGrp="1"/>
          </p:cNvSpPr>
          <p:nvPr>
            <p:ph type="body" idx="18" hasCustomPrompt="1"/>
          </p:nvPr>
        </p:nvSpPr>
        <p:spPr>
          <a:xfrm>
            <a:off x="4724400" y="1002822"/>
            <a:ext cx="3903148" cy="500462"/>
          </a:xfrm>
          <a:prstGeom prst="rect">
            <a:avLst/>
          </a:prstGeo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Approach</a:t>
            </a:r>
          </a:p>
        </p:txBody>
      </p:sp>
      <p:sp>
        <p:nvSpPr>
          <p:cNvPr id="21" name="Text Placeholder 2"/>
          <p:cNvSpPr>
            <a:spLocks noGrp="1"/>
          </p:cNvSpPr>
          <p:nvPr>
            <p:ph type="body" idx="20" hasCustomPrompt="1"/>
          </p:nvPr>
        </p:nvSpPr>
        <p:spPr>
          <a:xfrm>
            <a:off x="228600" y="3810000"/>
            <a:ext cx="3886200" cy="500462"/>
          </a:xfrm>
          <a:prstGeom prst="rect">
            <a:avLst/>
          </a:prstGeo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Results</a:t>
            </a:r>
          </a:p>
        </p:txBody>
      </p:sp>
      <p:sp>
        <p:nvSpPr>
          <p:cNvPr id="14" name="Content Placeholder 3"/>
          <p:cNvSpPr>
            <a:spLocks noGrp="1"/>
          </p:cNvSpPr>
          <p:nvPr>
            <p:ph sz="half" idx="21" hasCustomPrompt="1"/>
          </p:nvPr>
        </p:nvSpPr>
        <p:spPr>
          <a:xfrm>
            <a:off x="4724400" y="1521210"/>
            <a:ext cx="3907466" cy="2022089"/>
          </a:xfrm>
          <a:prstGeom prst="rect">
            <a:avLst/>
          </a:prstGeom>
        </p:spPr>
        <p:txBody>
          <a:bodyPr/>
          <a:lstStyle>
            <a:lvl1pPr marL="169863" indent="-169863">
              <a:defRPr sz="1800" baseline="0"/>
            </a:lvl1pPr>
            <a:lvl2pPr marL="509588" indent="-157163">
              <a:defRPr sz="1700"/>
            </a:lvl2pPr>
            <a:lvl3pPr marL="914400" indent="-223838">
              <a:defRPr sz="1600"/>
            </a:lvl3pPr>
            <a:lvl4pPr marL="1254125" indent="-180975">
              <a:defRPr sz="1400"/>
            </a:lvl4pPr>
            <a:lvl5pPr marL="1541463" indent="-158750">
              <a:defRPr sz="13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22" hasCustomPrompt="1"/>
          </p:nvPr>
        </p:nvSpPr>
        <p:spPr>
          <a:xfrm>
            <a:off x="228600" y="4332458"/>
            <a:ext cx="3886200" cy="1992142"/>
          </a:xfrm>
          <a:prstGeom prst="rect">
            <a:avLst/>
          </a:prstGeom>
        </p:spPr>
        <p:txBody>
          <a:bodyPr/>
          <a:lstStyle>
            <a:lvl1pPr marL="169863" indent="-169863">
              <a:defRPr sz="1800" baseline="0"/>
            </a:lvl1pPr>
            <a:lvl2pPr marL="509588" indent="-157163">
              <a:defRPr sz="1700"/>
            </a:lvl2pPr>
            <a:lvl3pPr marL="914400" indent="-223838">
              <a:defRPr sz="1600"/>
            </a:lvl3pPr>
            <a:lvl4pPr marL="1254125" indent="-180975">
              <a:defRPr sz="1400"/>
            </a:lvl4pPr>
            <a:lvl5pPr marL="1541463" indent="-158750">
              <a:defRPr sz="13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2671598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202962" y="990600"/>
            <a:ext cx="8712438" cy="5486400"/>
          </a:xfrm>
        </p:spPr>
        <p:txBody>
          <a:bodyPr/>
          <a:lstStyle/>
          <a:p>
            <a:r>
              <a:rPr lang="en-US" dirty="0"/>
              <a:t>Click icon to add SmartArt graphic</a:t>
            </a:r>
          </a:p>
        </p:txBody>
      </p:sp>
      <p:sp>
        <p:nvSpPr>
          <p:cNvPr id="6" name="Rectangle 21"/>
          <p:cNvSpPr>
            <a:spLocks noGrp="1" noChangeArrowheads="1"/>
          </p:cNvSpPr>
          <p:nvPr>
            <p:ph type="title" hasCustomPrompt="1"/>
          </p:nvPr>
        </p:nvSpPr>
        <p:spPr bwMode="auto">
          <a:xfrm>
            <a:off x="202962" y="457200"/>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a:latin typeface="Georgia" panose="02040502050405020303" pitchFamily="18" charset="0"/>
              </a:defRPr>
            </a:lvl1pPr>
          </a:lstStyle>
          <a:p>
            <a:pPr lvl="0"/>
            <a:r>
              <a:rPr lang="en-US" dirty="0"/>
              <a:t>Click to Update Headline</a:t>
            </a:r>
          </a:p>
        </p:txBody>
      </p:sp>
      <p:sp>
        <p:nvSpPr>
          <p:cNvPr id="5" name="Slide Number Placeholder 2"/>
          <p:cNvSpPr>
            <a:spLocks noGrp="1"/>
          </p:cNvSpPr>
          <p:nvPr>
            <p:ph type="sldNum" sz="quarter" idx="12"/>
          </p:nvPr>
        </p:nvSpPr>
        <p:spPr>
          <a:xfrm>
            <a:off x="8546302" y="6608329"/>
            <a:ext cx="457200" cy="242132"/>
          </a:xfrm>
        </p:spPr>
        <p:txBody>
          <a:bodyPr/>
          <a:lstStyle/>
          <a:p>
            <a:fld id="{4946CD0A-4045-4300-B0F3-3FF8E0BAA0F8}" type="slidenum">
              <a:rPr lang="en-US" smtClean="0"/>
              <a:pPr/>
              <a:t>‹#›</a:t>
            </a:fld>
            <a:endParaRPr lang="en-US" dirty="0"/>
          </a:p>
        </p:txBody>
      </p:sp>
      <p:sp>
        <p:nvSpPr>
          <p:cNvPr id="8"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4071380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hart Placeholder 2"/>
          <p:cNvSpPr>
            <a:spLocks noGrp="1"/>
          </p:cNvSpPr>
          <p:nvPr>
            <p:ph type="chart" sz="quarter" idx="11"/>
          </p:nvPr>
        </p:nvSpPr>
        <p:spPr>
          <a:xfrm>
            <a:off x="202962" y="1019175"/>
            <a:ext cx="8712438" cy="5334000"/>
          </a:xfrm>
        </p:spPr>
        <p:txBody>
          <a:bodyPr/>
          <a:lstStyle/>
          <a:p>
            <a:r>
              <a:rPr lang="en-US" dirty="0"/>
              <a:t>Click icon to add chart</a:t>
            </a:r>
          </a:p>
        </p:txBody>
      </p:sp>
      <p:sp>
        <p:nvSpPr>
          <p:cNvPr id="6" name="Rectangle 21"/>
          <p:cNvSpPr>
            <a:spLocks noGrp="1" noChangeArrowheads="1"/>
          </p:cNvSpPr>
          <p:nvPr>
            <p:ph type="title" hasCustomPrompt="1"/>
          </p:nvPr>
        </p:nvSpPr>
        <p:spPr bwMode="auto">
          <a:xfrm>
            <a:off x="202962" y="457200"/>
            <a:ext cx="871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2200">
                <a:latin typeface="Georgia" panose="02040502050405020303" pitchFamily="18" charset="0"/>
              </a:defRPr>
            </a:lvl1pPr>
          </a:lstStyle>
          <a:p>
            <a:pPr lvl="0"/>
            <a:r>
              <a:rPr lang="en-US" dirty="0"/>
              <a:t>Click to Update Headline</a:t>
            </a:r>
          </a:p>
        </p:txBody>
      </p:sp>
      <p:sp>
        <p:nvSpPr>
          <p:cNvPr id="5" name="Slide Number Placeholder 2"/>
          <p:cNvSpPr>
            <a:spLocks noGrp="1"/>
          </p:cNvSpPr>
          <p:nvPr>
            <p:ph type="sldNum" sz="quarter" idx="12"/>
          </p:nvPr>
        </p:nvSpPr>
        <p:spPr>
          <a:xfrm>
            <a:off x="8546302" y="6609437"/>
            <a:ext cx="457200" cy="242132"/>
          </a:xfrm>
        </p:spPr>
        <p:txBody>
          <a:bodyPr/>
          <a:lstStyle/>
          <a:p>
            <a:fld id="{4946CD0A-4045-4300-B0F3-3FF8E0BAA0F8}" type="slidenum">
              <a:rPr lang="en-US" smtClean="0"/>
              <a:pPr/>
              <a:t>‹#›</a:t>
            </a:fld>
            <a:endParaRPr lang="en-US" dirty="0"/>
          </a:p>
        </p:txBody>
      </p:sp>
      <p:sp>
        <p:nvSpPr>
          <p:cNvPr id="8" name="Text Placeholder 3"/>
          <p:cNvSpPr>
            <a:spLocks noGrp="1"/>
          </p:cNvSpPr>
          <p:nvPr>
            <p:ph type="body" sz="quarter" idx="10" hasCustomPrompt="1"/>
          </p:nvPr>
        </p:nvSpPr>
        <p:spPr>
          <a:xfrm>
            <a:off x="202961" y="104775"/>
            <a:ext cx="2895600" cy="304800"/>
          </a:xfrm>
        </p:spPr>
        <p:txBody>
          <a:bodyPr anchor="b"/>
          <a:lstStyle>
            <a:lvl1pPr marL="0" indent="0">
              <a:buNone/>
              <a:defRPr sz="1200" b="1">
                <a:solidFill>
                  <a:schemeClr val="bg1"/>
                </a:solidFill>
              </a:defRPr>
            </a:lvl1pPr>
          </a:lstStyle>
          <a:p>
            <a:pPr lvl="0"/>
            <a:r>
              <a:rPr lang="en-US" dirty="0"/>
              <a:t>Insert slide title</a:t>
            </a:r>
          </a:p>
        </p:txBody>
      </p:sp>
    </p:spTree>
    <p:extLst>
      <p:ext uri="{BB962C8B-B14F-4D97-AF65-F5344CB8AC3E}">
        <p14:creationId xmlns:p14="http://schemas.microsoft.com/office/powerpoint/2010/main" val="2828497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94" y="0"/>
            <a:ext cx="9144000" cy="6865771"/>
          </a:xfrm>
          <a:prstGeom prst="rect">
            <a:avLst/>
          </a:prstGeom>
        </p:spPr>
      </p:pic>
      <p:sp>
        <p:nvSpPr>
          <p:cNvPr id="8" name="Rectangle 7"/>
          <p:cNvSpPr/>
          <p:nvPr/>
        </p:nvSpPr>
        <p:spPr bwMode="auto">
          <a:xfrm>
            <a:off x="0" y="414528"/>
            <a:ext cx="9144000" cy="6205287"/>
          </a:xfrm>
          <a:prstGeom prst="rect">
            <a:avLst/>
          </a:prstGeom>
          <a:solidFill>
            <a:schemeClr val="bg1"/>
          </a:solidFill>
          <a:ln w="12700" cap="flat" cmpd="sng" algn="ctr">
            <a:noFill/>
            <a:prstDash val="solid"/>
            <a:round/>
            <a:headEnd type="none" w="sm" len="sm"/>
            <a:tailEnd type="none" w="sm" len="sm"/>
          </a:ln>
          <a:effectLst>
            <a:glow>
              <a:schemeClr val="accent1"/>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2" name="Rectangle 21"/>
          <p:cNvSpPr>
            <a:spLocks noGrp="1" noChangeArrowheads="1"/>
          </p:cNvSpPr>
          <p:nvPr>
            <p:ph type="title"/>
          </p:nvPr>
        </p:nvSpPr>
        <p:spPr bwMode="auto">
          <a:xfrm>
            <a:off x="200329" y="457200"/>
            <a:ext cx="8803173" cy="47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Update Headline </a:t>
            </a:r>
          </a:p>
        </p:txBody>
      </p:sp>
      <p:sp>
        <p:nvSpPr>
          <p:cNvPr id="13" name="Rectangle 3"/>
          <p:cNvSpPr>
            <a:spLocks noGrp="1" noChangeArrowheads="1"/>
          </p:cNvSpPr>
          <p:nvPr>
            <p:ph type="body" idx="1"/>
          </p:nvPr>
        </p:nvSpPr>
        <p:spPr bwMode="auto">
          <a:xfrm>
            <a:off x="200329" y="990600"/>
            <a:ext cx="880317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dirty="0"/>
              <a:t>Click to update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91400" y="76200"/>
            <a:ext cx="1464748" cy="313964"/>
          </a:xfrm>
          <a:prstGeom prst="rect">
            <a:avLst/>
          </a:prstGeom>
        </p:spPr>
      </p:pic>
      <p:sp>
        <p:nvSpPr>
          <p:cNvPr id="2" name="Slide Number Placeholder 1"/>
          <p:cNvSpPr>
            <a:spLocks noGrp="1"/>
          </p:cNvSpPr>
          <p:nvPr>
            <p:ph type="sldNum" sz="quarter" idx="4"/>
          </p:nvPr>
        </p:nvSpPr>
        <p:spPr>
          <a:xfrm>
            <a:off x="8534400" y="6619814"/>
            <a:ext cx="469102" cy="236431"/>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4946CD0A-4045-4300-B0F3-3FF8E0BAA0F8}" type="slidenum">
              <a:rPr lang="en-US" smtClean="0"/>
              <a:pPr/>
              <a:t>‹#›</a:t>
            </a:fld>
            <a:endParaRPr lang="en-US" dirty="0"/>
          </a:p>
        </p:txBody>
      </p:sp>
      <p:sp>
        <p:nvSpPr>
          <p:cNvPr id="15" name="Date Placeholder 4"/>
          <p:cNvSpPr txBox="1">
            <a:spLocks/>
          </p:cNvSpPr>
          <p:nvPr/>
        </p:nvSpPr>
        <p:spPr>
          <a:xfrm>
            <a:off x="3451549" y="6643723"/>
            <a:ext cx="2263451" cy="188612"/>
          </a:xfrm>
          <a:prstGeom prst="rect">
            <a:avLst/>
          </a:prstGeom>
        </p:spPr>
        <p:txBody>
          <a:bodyPr anchor="ctr"/>
          <a:lstStyle>
            <a:defPPr>
              <a:defRPr lang="en-US"/>
            </a:defPPr>
            <a:lvl1pPr marL="0" algn="l" defTabSz="914400" rtl="0" eaLnBrk="1" latinLnBrk="0" hangingPunct="1">
              <a:defRPr sz="800" kern="1200">
                <a:solidFill>
                  <a:schemeClr val="tx1"/>
                </a:solidFill>
                <a:latin typeface="+mn-lt"/>
                <a:ea typeface="Roboto" pitchFamily="2"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aseline="0" dirty="0">
                <a:latin typeface="Arial" panose="020B0604020202020204" pitchFamily="34" charset="0"/>
                <a:cs typeface="Arial" panose="020B0604020202020204" pitchFamily="34" charset="0"/>
              </a:rPr>
              <a:t>© 2022 </a:t>
            </a:r>
            <a:r>
              <a:rPr lang="en-US" sz="800" dirty="0">
                <a:latin typeface="Arial" panose="020B0604020202020204" pitchFamily="34" charset="0"/>
                <a:cs typeface="Arial" panose="020B0604020202020204" pitchFamily="34" charset="0"/>
              </a:rPr>
              <a:t>Boston Engineering</a:t>
            </a:r>
            <a:r>
              <a:rPr lang="en-US" sz="800" baseline="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Corporation</a:t>
            </a:r>
          </a:p>
        </p:txBody>
      </p:sp>
    </p:spTree>
    <p:extLst>
      <p:ext uri="{BB962C8B-B14F-4D97-AF65-F5344CB8AC3E}">
        <p14:creationId xmlns:p14="http://schemas.microsoft.com/office/powerpoint/2010/main" val="3527812829"/>
      </p:ext>
    </p:extLst>
  </p:cSld>
  <p:clrMap bg1="lt1" tx1="dk1" bg2="lt2" tx2="dk2" accent1="accent1" accent2="accent2" accent3="accent3" accent4="accent4" accent5="accent5" accent6="accent6" hlink="hlink" folHlink="folHlink"/>
  <p:sldLayoutIdLst>
    <p:sldLayoutId id="2147483843" r:id="rId1"/>
    <p:sldLayoutId id="2147483840" r:id="rId2"/>
    <p:sldLayoutId id="2147483827" r:id="rId3"/>
    <p:sldLayoutId id="2147483828" r:id="rId4"/>
    <p:sldLayoutId id="2147483829" r:id="rId5"/>
    <p:sldLayoutId id="2147483830" r:id="rId6"/>
    <p:sldLayoutId id="2147483839" r:id="rId7"/>
    <p:sldLayoutId id="2147483831" r:id="rId8"/>
    <p:sldLayoutId id="2147483832" r:id="rId9"/>
    <p:sldLayoutId id="2147483833" r:id="rId10"/>
    <p:sldLayoutId id="2147483834" r:id="rId11"/>
    <p:sldLayoutId id="2147483835" r:id="rId12"/>
    <p:sldLayoutId id="2147483846" r:id="rId13"/>
    <p:sldLayoutId id="2147483848" r:id="rId14"/>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400" rtl="0" eaLnBrk="1" latinLnBrk="0" hangingPunct="1">
        <a:spcBef>
          <a:spcPct val="0"/>
        </a:spcBef>
        <a:buNone/>
        <a:defRPr sz="2200" b="1" kern="1800" spc="-100" baseline="0">
          <a:solidFill>
            <a:schemeClr val="tx2"/>
          </a:solidFill>
          <a:latin typeface="Georgia" panose="02040502050405020303" pitchFamily="18" charset="0"/>
          <a:ea typeface="+mj-ea"/>
          <a:cs typeface="Arial" pitchFamily="34" charset="0"/>
        </a:defRPr>
      </a:lvl1pPr>
    </p:titleStyle>
    <p:bodyStyle>
      <a:lvl1pPr marL="169863" indent="-169863" algn="l" defTabSz="914400" rtl="0" eaLnBrk="1" latinLnBrk="0" hangingPunct="1">
        <a:spcBef>
          <a:spcPct val="20000"/>
        </a:spcBef>
        <a:buClr>
          <a:schemeClr val="tx2"/>
        </a:buClr>
        <a:buSzPct val="135000"/>
        <a:buFont typeface="Arial" panose="020B0604020202020204" pitchFamily="34" charset="0"/>
        <a:buChar char="•"/>
        <a:defRPr sz="1800" b="0" kern="1200">
          <a:solidFill>
            <a:schemeClr val="tx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4.xml"/><Relationship Id="rId7" Type="http://schemas.openxmlformats.org/officeDocument/2006/relationships/image" Target="../media/image22.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390839-FEAF-4C16-B33C-C34F1BE3D86A}"/>
              </a:ext>
            </a:extLst>
          </p:cNvPr>
          <p:cNvSpPr>
            <a:spLocks noGrp="1"/>
          </p:cNvSpPr>
          <p:nvPr>
            <p:ph type="body" sz="quarter" idx="21"/>
          </p:nvPr>
        </p:nvSpPr>
        <p:spPr/>
        <p:txBody>
          <a:bodyPr/>
          <a:lstStyle/>
          <a:p>
            <a:endParaRPr lang="en-US" sz="2400" dirty="0">
              <a:latin typeface="+mn-lt"/>
            </a:endParaRPr>
          </a:p>
        </p:txBody>
      </p:sp>
      <p:sp>
        <p:nvSpPr>
          <p:cNvPr id="6" name="Text Placeholder 5">
            <a:extLst>
              <a:ext uri="{FF2B5EF4-FFF2-40B4-BE49-F238E27FC236}">
                <a16:creationId xmlns:a16="http://schemas.microsoft.com/office/drawing/2014/main" id="{4DF4D44E-833C-4629-B56B-A4C2BF96BA87}"/>
              </a:ext>
            </a:extLst>
          </p:cNvPr>
          <p:cNvSpPr>
            <a:spLocks noGrp="1"/>
          </p:cNvSpPr>
          <p:nvPr>
            <p:ph type="body" sz="quarter" idx="22"/>
          </p:nvPr>
        </p:nvSpPr>
        <p:spPr>
          <a:xfrm>
            <a:off x="0" y="4038600"/>
            <a:ext cx="9143998" cy="381000"/>
          </a:xfrm>
        </p:spPr>
        <p:txBody>
          <a:bodyPr/>
          <a:lstStyle/>
          <a:p>
            <a:endParaRPr lang="en-US" sz="3200" dirty="0">
              <a:latin typeface="+mn-lt"/>
            </a:endParaRPr>
          </a:p>
        </p:txBody>
      </p:sp>
    </p:spTree>
    <p:extLst>
      <p:ext uri="{BB962C8B-B14F-4D97-AF65-F5344CB8AC3E}">
        <p14:creationId xmlns:p14="http://schemas.microsoft.com/office/powerpoint/2010/main" val="877888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4294967295"/>
          </p:nvPr>
        </p:nvSpPr>
        <p:spPr>
          <a:xfrm>
            <a:off x="8534400" y="6627129"/>
            <a:ext cx="469102" cy="236431"/>
          </a:xfrm>
          <a:prstGeom prst="rect">
            <a:avLst/>
          </a:prstGeom>
          <a:noFill/>
          <a:ln>
            <a:noFill/>
          </a:ln>
        </p:spPr>
        <p:txBody>
          <a:bodyPr vert="horz" lIns="91425" tIns="91425" rIns="91425" bIns="91425" rtlCol="0" anchor="ctr" anchorCtr="0"/>
          <a:lstStyle/>
          <a:p>
            <a:fld id="{4946CD0A-4045-4300-B0F3-3FF8E0BAA0F8}" type="slidenum">
              <a:rPr lang="en-US" sz="800">
                <a:latin typeface="Arial" panose="020B0604020202020204" pitchFamily="34" charset="0"/>
                <a:cs typeface="Arial" panose="020B0604020202020204" pitchFamily="34" charset="0"/>
              </a:rPr>
              <a:pPr/>
              <a:t>10</a:t>
            </a:fld>
            <a:endParaRPr lang="en-US" sz="800" dirty="0">
              <a:latin typeface="Arial" panose="020B0604020202020204" pitchFamily="34" charset="0"/>
              <a:cs typeface="Arial" panose="020B0604020202020204" pitchFamily="34" charset="0"/>
            </a:endParaRPr>
          </a:p>
        </p:txBody>
      </p:sp>
      <p:sp>
        <p:nvSpPr>
          <p:cNvPr id="26" name="Text Placeholder 1">
            <a:extLst>
              <a:ext uri="{FF2B5EF4-FFF2-40B4-BE49-F238E27FC236}">
                <a16:creationId xmlns:a16="http://schemas.microsoft.com/office/drawing/2014/main" id="{112B08C9-B030-4FB0-841D-E2A3785621BB}"/>
              </a:ext>
            </a:extLst>
          </p:cNvPr>
          <p:cNvSpPr txBox="1">
            <a:spLocks/>
          </p:cNvSpPr>
          <p:nvPr/>
        </p:nvSpPr>
        <p:spPr bwMode="auto">
          <a:xfrm>
            <a:off x="38100" y="64889"/>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b="1" dirty="0">
                <a:solidFill>
                  <a:schemeClr val="tx1"/>
                </a:solidFill>
                <a:latin typeface="Georgia" panose="02040502050405020303" pitchFamily="18" charset="0"/>
              </a:rPr>
              <a:t>2021 End to End Missio</a:t>
            </a:r>
            <a:r>
              <a:rPr lang="en-US" sz="1800" dirty="0">
                <a:solidFill>
                  <a:schemeClr val="tx1"/>
                </a:solidFill>
                <a:latin typeface="Georgia" panose="02040502050405020303" pitchFamily="18" charset="0"/>
              </a:rPr>
              <a:t>n </a:t>
            </a:r>
            <a:r>
              <a:rPr lang="en-US" sz="1800" b="1" dirty="0">
                <a:solidFill>
                  <a:schemeClr val="tx1"/>
                </a:solidFill>
                <a:latin typeface="Georgia" panose="02040502050405020303" pitchFamily="18" charset="0"/>
              </a:rPr>
              <a:t>Success!</a:t>
            </a:r>
          </a:p>
        </p:txBody>
      </p:sp>
      <p:grpSp>
        <p:nvGrpSpPr>
          <p:cNvPr id="8" name="Group 7">
            <a:extLst>
              <a:ext uri="{FF2B5EF4-FFF2-40B4-BE49-F238E27FC236}">
                <a16:creationId xmlns:a16="http://schemas.microsoft.com/office/drawing/2014/main" id="{90DA5EC2-F8AC-4BB1-B30F-34C0C6D23E73}"/>
              </a:ext>
            </a:extLst>
          </p:cNvPr>
          <p:cNvGrpSpPr/>
          <p:nvPr/>
        </p:nvGrpSpPr>
        <p:grpSpPr>
          <a:xfrm>
            <a:off x="4572000" y="623627"/>
            <a:ext cx="4114800" cy="2291536"/>
            <a:chOff x="-1185906" y="609600"/>
            <a:chExt cx="4114800" cy="2291536"/>
          </a:xfrm>
        </p:grpSpPr>
        <p:pic>
          <p:nvPicPr>
            <p:cNvPr id="7" name="Picture 6">
              <a:extLst>
                <a:ext uri="{FF2B5EF4-FFF2-40B4-BE49-F238E27FC236}">
                  <a16:creationId xmlns:a16="http://schemas.microsoft.com/office/drawing/2014/main" id="{A89F5E34-22E4-419D-A3B9-0549664F7D50}"/>
                </a:ext>
              </a:extLst>
            </p:cNvPr>
            <p:cNvPicPr>
              <a:picLocks noChangeAspect="1"/>
            </p:cNvPicPr>
            <p:nvPr/>
          </p:nvPicPr>
          <p:blipFill>
            <a:blip r:embed="rId3"/>
            <a:stretch>
              <a:fillRect/>
            </a:stretch>
          </p:blipFill>
          <p:spPr>
            <a:xfrm>
              <a:off x="228601" y="609600"/>
              <a:ext cx="1562418" cy="1447800"/>
            </a:xfrm>
            <a:prstGeom prst="rect">
              <a:avLst/>
            </a:prstGeom>
          </p:spPr>
        </p:pic>
        <p:pic>
          <p:nvPicPr>
            <p:cNvPr id="3" name="Picture 2">
              <a:extLst>
                <a:ext uri="{FF2B5EF4-FFF2-40B4-BE49-F238E27FC236}">
                  <a16:creationId xmlns:a16="http://schemas.microsoft.com/office/drawing/2014/main" id="{163CBA99-76E1-4F17-A321-5A2B68D261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756" b="93088" l="9607" r="89520">
                          <a14:foregroundMark x1="80349" y1="58986" x2="62882" y2="15668"/>
                          <a14:foregroundMark x1="62882" y1="15668" x2="34061" y2="26267"/>
                          <a14:foregroundMark x1="34061" y1="26267" x2="34498" y2="62212"/>
                          <a14:foregroundMark x1="34498" y1="62212" x2="44978" y2="93088"/>
                          <a14:foregroundMark x1="44978" y1="93088" x2="74236" y2="82028"/>
                          <a14:foregroundMark x1="74236" y1="82028" x2="75109" y2="60369"/>
                          <a14:foregroundMark x1="75109" y1="60369" x2="75983" y2="59447"/>
                          <a14:foregroundMark x1="85590" y1="23502" x2="68559" y2="11521"/>
                          <a14:foregroundMark x1="68559" y1="11521" x2="49345" y2="8756"/>
                          <a14:foregroundMark x1="49345" y1="8756" x2="45852" y2="10138"/>
                        </a14:backgroundRemoval>
                      </a14:imgEffect>
                    </a14:imgLayer>
                  </a14:imgProps>
                </a:ext>
              </a:extLst>
            </a:blip>
            <a:stretch>
              <a:fillRect/>
            </a:stretch>
          </p:blipFill>
          <p:spPr>
            <a:xfrm>
              <a:off x="662520" y="968807"/>
              <a:ext cx="694579" cy="658182"/>
            </a:xfrm>
            <a:prstGeom prst="rect">
              <a:avLst/>
            </a:prstGeom>
          </p:spPr>
        </p:pic>
        <p:sp>
          <p:nvSpPr>
            <p:cNvPr id="14" name="TextBox 13">
              <a:extLst>
                <a:ext uri="{FF2B5EF4-FFF2-40B4-BE49-F238E27FC236}">
                  <a16:creationId xmlns:a16="http://schemas.microsoft.com/office/drawing/2014/main" id="{0FA4F487-5683-4B31-9D01-199AE50B28C9}"/>
                </a:ext>
              </a:extLst>
            </p:cNvPr>
            <p:cNvSpPr txBox="1"/>
            <p:nvPr/>
          </p:nvSpPr>
          <p:spPr>
            <a:xfrm>
              <a:off x="-1185906" y="1947029"/>
              <a:ext cx="4114800" cy="954107"/>
            </a:xfrm>
            <a:prstGeom prst="rect">
              <a:avLst/>
            </a:prstGeom>
            <a:noFill/>
          </p:spPr>
          <p:txBody>
            <a:bodyPr wrap="square">
              <a:spAutoFit/>
            </a:bodyPr>
            <a:lstStyle/>
            <a:p>
              <a:pPr marR="0" lvl="0" algn="ctr">
                <a:spcBef>
                  <a:spcPts val="0"/>
                </a:spcBef>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M</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ultiple profiles to 200m. 93.2% depth accuracy</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DB24B8C9-D914-4A78-BB37-18C9E9A8A59B}"/>
              </a:ext>
            </a:extLst>
          </p:cNvPr>
          <p:cNvGrpSpPr/>
          <p:nvPr/>
        </p:nvGrpSpPr>
        <p:grpSpPr>
          <a:xfrm>
            <a:off x="4953000" y="3313700"/>
            <a:ext cx="3581400" cy="2833366"/>
            <a:chOff x="1301421" y="750368"/>
            <a:chExt cx="3581400" cy="2833366"/>
          </a:xfrm>
        </p:grpSpPr>
        <p:pic>
          <p:nvPicPr>
            <p:cNvPr id="10" name="Picture 9">
              <a:extLst>
                <a:ext uri="{FF2B5EF4-FFF2-40B4-BE49-F238E27FC236}">
                  <a16:creationId xmlns:a16="http://schemas.microsoft.com/office/drawing/2014/main" id="{1B596C6F-1E29-490C-8E1E-A359AB14CB4F}"/>
                </a:ext>
              </a:extLst>
            </p:cNvPr>
            <p:cNvPicPr>
              <a:picLocks noChangeAspect="1"/>
            </p:cNvPicPr>
            <p:nvPr/>
          </p:nvPicPr>
          <p:blipFill>
            <a:blip r:embed="rId6"/>
            <a:stretch>
              <a:fillRect/>
            </a:stretch>
          </p:blipFill>
          <p:spPr>
            <a:xfrm>
              <a:off x="2353407" y="750368"/>
              <a:ext cx="1389185" cy="1447800"/>
            </a:xfrm>
            <a:prstGeom prst="rect">
              <a:avLst/>
            </a:prstGeom>
          </p:spPr>
        </p:pic>
        <p:sp>
          <p:nvSpPr>
            <p:cNvPr id="20" name="TextBox 19">
              <a:extLst>
                <a:ext uri="{FF2B5EF4-FFF2-40B4-BE49-F238E27FC236}">
                  <a16:creationId xmlns:a16="http://schemas.microsoft.com/office/drawing/2014/main" id="{09BDB9F4-ADA3-43E0-915B-71E73A5705A2}"/>
                </a:ext>
              </a:extLst>
            </p:cNvPr>
            <p:cNvSpPr txBox="1"/>
            <p:nvPr/>
          </p:nvSpPr>
          <p:spPr>
            <a:xfrm>
              <a:off x="1301421" y="2198739"/>
              <a:ext cx="3581400" cy="1384995"/>
            </a:xfrm>
            <a:prstGeom prst="rect">
              <a:avLst/>
            </a:prstGeom>
            <a:noFill/>
          </p:spPr>
          <p:txBody>
            <a:bodyPr wrap="square">
              <a:spAutoFit/>
            </a:bodyPr>
            <a:lstStyle/>
            <a:p>
              <a:pPr marR="0" lvl="0" algn="ctr">
                <a:spcBef>
                  <a:spcPts val="0"/>
                </a:spcBef>
                <a:spcAft>
                  <a:spcPts val="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Iridium satellite comms – fast and reliable from ocean surface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F61CDBA4-9B4A-4908-99A8-539922B2071E}"/>
              </a:ext>
            </a:extLst>
          </p:cNvPr>
          <p:cNvGrpSpPr/>
          <p:nvPr/>
        </p:nvGrpSpPr>
        <p:grpSpPr>
          <a:xfrm>
            <a:off x="228600" y="3281827"/>
            <a:ext cx="4343399" cy="2864668"/>
            <a:chOff x="3037748" y="776448"/>
            <a:chExt cx="4343399" cy="2864668"/>
          </a:xfrm>
        </p:grpSpPr>
        <p:pic>
          <p:nvPicPr>
            <p:cNvPr id="18" name="Picture 17">
              <a:extLst>
                <a:ext uri="{FF2B5EF4-FFF2-40B4-BE49-F238E27FC236}">
                  <a16:creationId xmlns:a16="http://schemas.microsoft.com/office/drawing/2014/main" id="{D59705B0-39B8-495D-AC87-0F237486C99C}"/>
                </a:ext>
              </a:extLst>
            </p:cNvPr>
            <p:cNvPicPr>
              <a:picLocks noChangeAspect="1"/>
            </p:cNvPicPr>
            <p:nvPr/>
          </p:nvPicPr>
          <p:blipFill>
            <a:blip r:embed="rId7"/>
            <a:stretch>
              <a:fillRect/>
            </a:stretch>
          </p:blipFill>
          <p:spPr>
            <a:xfrm>
              <a:off x="4371254" y="776448"/>
              <a:ext cx="1581458" cy="1480244"/>
            </a:xfrm>
            <a:prstGeom prst="rect">
              <a:avLst/>
            </a:prstGeom>
          </p:spPr>
        </p:pic>
        <p:sp>
          <p:nvSpPr>
            <p:cNvPr id="23" name="TextBox 22">
              <a:extLst>
                <a:ext uri="{FF2B5EF4-FFF2-40B4-BE49-F238E27FC236}">
                  <a16:creationId xmlns:a16="http://schemas.microsoft.com/office/drawing/2014/main" id="{4F5FB3B9-50D7-4F6C-90F1-F08A85BF0984}"/>
                </a:ext>
              </a:extLst>
            </p:cNvPr>
            <p:cNvSpPr txBox="1"/>
            <p:nvPr/>
          </p:nvSpPr>
          <p:spPr>
            <a:xfrm>
              <a:off x="3037748" y="2256121"/>
              <a:ext cx="4343399" cy="1384995"/>
            </a:xfrm>
            <a:prstGeom prst="rect">
              <a:avLst/>
            </a:prstGeom>
            <a:noFill/>
          </p:spPr>
          <p:txBody>
            <a:bodyPr wrap="square">
              <a:spAutoFit/>
            </a:bodyPr>
            <a:lstStyle/>
            <a:p>
              <a:pPr marR="0" lvl="0" algn="ctr">
                <a:spcBef>
                  <a:spcPts val="0"/>
                </a:spcBef>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R</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obust CTD including comparison to baseline sensors and sea buoys</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538F5A24-AAFE-418B-853A-31B74585FBA5}"/>
              </a:ext>
            </a:extLst>
          </p:cNvPr>
          <p:cNvGrpSpPr/>
          <p:nvPr/>
        </p:nvGrpSpPr>
        <p:grpSpPr>
          <a:xfrm>
            <a:off x="1023571" y="623627"/>
            <a:ext cx="2658527" cy="2299833"/>
            <a:chOff x="6400800" y="815713"/>
            <a:chExt cx="2658527" cy="2299833"/>
          </a:xfrm>
        </p:grpSpPr>
        <p:pic>
          <p:nvPicPr>
            <p:cNvPr id="24" name="Picture 23">
              <a:extLst>
                <a:ext uri="{FF2B5EF4-FFF2-40B4-BE49-F238E27FC236}">
                  <a16:creationId xmlns:a16="http://schemas.microsoft.com/office/drawing/2014/main" id="{89D19692-FB54-4D6A-9407-D901D70E25A4}"/>
                </a:ext>
              </a:extLst>
            </p:cNvPr>
            <p:cNvPicPr>
              <a:picLocks noChangeAspect="1"/>
            </p:cNvPicPr>
            <p:nvPr/>
          </p:nvPicPr>
          <p:blipFill>
            <a:blip r:embed="rId8"/>
            <a:stretch>
              <a:fillRect/>
            </a:stretch>
          </p:blipFill>
          <p:spPr>
            <a:xfrm>
              <a:off x="7162800" y="815713"/>
              <a:ext cx="1241174" cy="1340677"/>
            </a:xfrm>
            <a:prstGeom prst="rect">
              <a:avLst/>
            </a:prstGeom>
          </p:spPr>
        </p:pic>
        <p:sp>
          <p:nvSpPr>
            <p:cNvPr id="27" name="TextBox 26">
              <a:extLst>
                <a:ext uri="{FF2B5EF4-FFF2-40B4-BE49-F238E27FC236}">
                  <a16:creationId xmlns:a16="http://schemas.microsoft.com/office/drawing/2014/main" id="{67498CD3-A80C-428A-B7DB-801B5EEE4F33}"/>
                </a:ext>
              </a:extLst>
            </p:cNvPr>
            <p:cNvSpPr txBox="1"/>
            <p:nvPr/>
          </p:nvSpPr>
          <p:spPr>
            <a:xfrm>
              <a:off x="6400800" y="2161439"/>
              <a:ext cx="2658527" cy="954107"/>
            </a:xfrm>
            <a:prstGeom prst="rect">
              <a:avLst/>
            </a:prstGeom>
            <a:noFill/>
          </p:spPr>
          <p:txBody>
            <a:bodyPr wrap="square">
              <a:spAutoFit/>
            </a:bodyPr>
            <a:lstStyle/>
            <a:p>
              <a:pPr marR="0" lvl="0" algn="ctr">
                <a:spcBef>
                  <a:spcPts val="0"/>
                </a:spcBef>
                <a:spcAft>
                  <a:spcPts val="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ir-drop from NOAA aircraft</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7162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655C97-F903-407B-86E5-7DB18857FBCE}"/>
              </a:ext>
            </a:extLst>
          </p:cNvPr>
          <p:cNvPicPr>
            <a:picLocks noChangeAspect="1"/>
          </p:cNvPicPr>
          <p:nvPr/>
        </p:nvPicPr>
        <p:blipFill rotWithShape="1">
          <a:blip r:embed="rId3"/>
          <a:srcRect l="11722" t="2121" r="7340" b="-696"/>
          <a:stretch/>
        </p:blipFill>
        <p:spPr>
          <a:xfrm>
            <a:off x="0" y="390150"/>
            <a:ext cx="9144000" cy="6236980"/>
          </a:xfrm>
          <a:prstGeom prst="rect">
            <a:avLst/>
          </a:prstGeom>
        </p:spPr>
      </p:pic>
      <p:sp>
        <p:nvSpPr>
          <p:cNvPr id="12" name="Slide Number Placeholder 2"/>
          <p:cNvSpPr>
            <a:spLocks noGrp="1"/>
          </p:cNvSpPr>
          <p:nvPr>
            <p:ph type="sldNum" sz="quarter" idx="4294967295"/>
          </p:nvPr>
        </p:nvSpPr>
        <p:spPr>
          <a:xfrm>
            <a:off x="8534400" y="6627129"/>
            <a:ext cx="469102" cy="236431"/>
          </a:xfrm>
          <a:prstGeom prst="rect">
            <a:avLst/>
          </a:prstGeom>
          <a:noFill/>
          <a:ln>
            <a:noFill/>
          </a:ln>
        </p:spPr>
        <p:txBody>
          <a:bodyPr vert="horz" lIns="91425" tIns="91425" rIns="91425" bIns="91425" rtlCol="0" anchor="ctr" anchorCtr="0"/>
          <a:lstStyle/>
          <a:p>
            <a:fld id="{4946CD0A-4045-4300-B0F3-3FF8E0BAA0F8}" type="slidenum">
              <a:rPr lang="en-US" sz="800">
                <a:latin typeface="Arial" panose="020B0604020202020204" pitchFamily="34" charset="0"/>
                <a:cs typeface="Arial" panose="020B0604020202020204" pitchFamily="34" charset="0"/>
              </a:rPr>
              <a:pPr/>
              <a:t>11</a:t>
            </a:fld>
            <a:endParaRPr lang="en-US" sz="800" dirty="0">
              <a:latin typeface="Arial" panose="020B0604020202020204" pitchFamily="34" charset="0"/>
              <a:cs typeface="Arial" panose="020B0604020202020204" pitchFamily="34" charset="0"/>
            </a:endParaRPr>
          </a:p>
        </p:txBody>
      </p:sp>
      <p:sp>
        <p:nvSpPr>
          <p:cNvPr id="26" name="Text Placeholder 1">
            <a:extLst>
              <a:ext uri="{FF2B5EF4-FFF2-40B4-BE49-F238E27FC236}">
                <a16:creationId xmlns:a16="http://schemas.microsoft.com/office/drawing/2014/main" id="{112B08C9-B030-4FB0-841D-E2A3785621BB}"/>
              </a:ext>
            </a:extLst>
          </p:cNvPr>
          <p:cNvSpPr txBox="1">
            <a:spLocks/>
          </p:cNvSpPr>
          <p:nvPr/>
        </p:nvSpPr>
        <p:spPr bwMode="auto">
          <a:xfrm>
            <a:off x="38100" y="64889"/>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b="1" dirty="0">
                <a:solidFill>
                  <a:schemeClr val="tx1"/>
                </a:solidFill>
                <a:latin typeface="Georgia" panose="02040502050405020303" pitchFamily="18" charset="0"/>
              </a:rPr>
              <a:t>Sample MASED Data</a:t>
            </a:r>
          </a:p>
        </p:txBody>
      </p:sp>
      <p:pic>
        <p:nvPicPr>
          <p:cNvPr id="1026" name="Picture 47">
            <a:extLst>
              <a:ext uri="{FF2B5EF4-FFF2-40B4-BE49-F238E27FC236}">
                <a16:creationId xmlns:a16="http://schemas.microsoft.com/office/drawing/2014/main" id="{5C026032-6E7F-4D44-BD9F-7C21F8029B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4" t="3495" b="4805"/>
          <a:stretch/>
        </p:blipFill>
        <p:spPr bwMode="auto">
          <a:xfrm>
            <a:off x="2971800" y="457200"/>
            <a:ext cx="3931756" cy="301995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9800C70E-BDED-4E4E-BD66-D7EB5166D6AE}"/>
              </a:ext>
            </a:extLst>
          </p:cNvPr>
          <p:cNvCxnSpPr>
            <a:cxnSpLocks/>
          </p:cNvCxnSpPr>
          <p:nvPr/>
        </p:nvCxnSpPr>
        <p:spPr>
          <a:xfrm flipV="1">
            <a:off x="304800" y="4267766"/>
            <a:ext cx="1066800" cy="3804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F969FC-C933-4768-853D-4A2CBFE6E62B}"/>
              </a:ext>
            </a:extLst>
          </p:cNvPr>
          <p:cNvSpPr txBox="1"/>
          <p:nvPr/>
        </p:nvSpPr>
        <p:spPr>
          <a:xfrm>
            <a:off x="7859700" y="1201495"/>
            <a:ext cx="1278440" cy="400110"/>
          </a:xfrm>
          <a:prstGeom prst="rect">
            <a:avLst/>
          </a:prstGeom>
          <a:noFill/>
        </p:spPr>
        <p:txBody>
          <a:bodyPr wrap="square">
            <a:spAutoFit/>
          </a:bodyPr>
          <a:lstStyle/>
          <a:p>
            <a:pPr algn="ctr"/>
            <a:r>
              <a:rPr lang="en-US" sz="2000" b="1" dirty="0">
                <a:solidFill>
                  <a:schemeClr val="bg1"/>
                </a:solidFill>
                <a:effectLst/>
                <a:ea typeface="Times New Roman" panose="02020603050405020304" pitchFamily="18" charset="0"/>
                <a:cs typeface="Times New Roman" panose="02020603050405020304" pitchFamily="18" charset="0"/>
              </a:rPr>
              <a:t>FLORIDA</a:t>
            </a:r>
            <a:endParaRPr lang="en-US" sz="2000" b="1" dirty="0">
              <a:solidFill>
                <a:schemeClr val="bg1"/>
              </a:solidFill>
            </a:endParaRPr>
          </a:p>
        </p:txBody>
      </p:sp>
      <p:pic>
        <p:nvPicPr>
          <p:cNvPr id="21" name="Picture 20">
            <a:extLst>
              <a:ext uri="{FF2B5EF4-FFF2-40B4-BE49-F238E27FC236}">
                <a16:creationId xmlns:a16="http://schemas.microsoft.com/office/drawing/2014/main" id="{82F495D6-AD59-4CBC-B35D-3E3D4A438CF3}"/>
              </a:ext>
            </a:extLst>
          </p:cNvPr>
          <p:cNvPicPr>
            <a:picLocks noChangeAspect="1"/>
          </p:cNvPicPr>
          <p:nvPr/>
        </p:nvPicPr>
        <p:blipFill>
          <a:blip r:embed="rId5"/>
          <a:stretch>
            <a:fillRect/>
          </a:stretch>
        </p:blipFill>
        <p:spPr>
          <a:xfrm>
            <a:off x="2971800" y="3575372"/>
            <a:ext cx="3931756" cy="2942608"/>
          </a:xfrm>
          <a:prstGeom prst="rect">
            <a:avLst/>
          </a:prstGeom>
        </p:spPr>
      </p:pic>
    </p:spTree>
    <p:extLst>
      <p:ext uri="{BB962C8B-B14F-4D97-AF65-F5344CB8AC3E}">
        <p14:creationId xmlns:p14="http://schemas.microsoft.com/office/powerpoint/2010/main" val="3475892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8A0865A-4E6E-4363-8C99-A8C5AA1D4FF9}"/>
              </a:ext>
            </a:extLst>
          </p:cNvPr>
          <p:cNvSpPr/>
          <p:nvPr/>
        </p:nvSpPr>
        <p:spPr>
          <a:xfrm>
            <a:off x="4724400" y="685800"/>
            <a:ext cx="2237819"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A66EA05-CCC7-4860-994D-5AA641540A8E}"/>
              </a:ext>
            </a:extLst>
          </p:cNvPr>
          <p:cNvSpPr>
            <a:spLocks noGrp="1"/>
          </p:cNvSpPr>
          <p:nvPr>
            <p:ph type="sldNum" sz="quarter" idx="4"/>
          </p:nvPr>
        </p:nvSpPr>
        <p:spPr/>
        <p:txBody>
          <a:bodyPr/>
          <a:lstStyle/>
          <a:p>
            <a:fld id="{4946CD0A-4045-4300-B0F3-3FF8E0BAA0F8}" type="slidenum">
              <a:rPr lang="en-US" smtClean="0"/>
              <a:pPr/>
              <a:t>12</a:t>
            </a:fld>
            <a:endParaRPr lang="en-US" dirty="0"/>
          </a:p>
        </p:txBody>
      </p:sp>
      <p:pic>
        <p:nvPicPr>
          <p:cNvPr id="18" name="Picture 17">
            <a:extLst>
              <a:ext uri="{FF2B5EF4-FFF2-40B4-BE49-F238E27FC236}">
                <a16:creationId xmlns:a16="http://schemas.microsoft.com/office/drawing/2014/main" id="{F8129B77-785B-4666-BF5D-F8E5B87F5D37}"/>
              </a:ext>
            </a:extLst>
          </p:cNvPr>
          <p:cNvPicPr>
            <a:picLocks noChangeAspect="1"/>
          </p:cNvPicPr>
          <p:nvPr/>
        </p:nvPicPr>
        <p:blipFill>
          <a:blip r:embed="rId3"/>
          <a:stretch>
            <a:fillRect/>
          </a:stretch>
        </p:blipFill>
        <p:spPr>
          <a:xfrm>
            <a:off x="2220385" y="2286000"/>
            <a:ext cx="1950156" cy="1965273"/>
          </a:xfrm>
          <a:prstGeom prst="rect">
            <a:avLst/>
          </a:prstGeom>
        </p:spPr>
      </p:pic>
      <p:grpSp>
        <p:nvGrpSpPr>
          <p:cNvPr id="26" name="Group 25">
            <a:extLst>
              <a:ext uri="{FF2B5EF4-FFF2-40B4-BE49-F238E27FC236}">
                <a16:creationId xmlns:a16="http://schemas.microsoft.com/office/drawing/2014/main" id="{621F4137-9494-469D-9483-951E2CB16314}"/>
              </a:ext>
            </a:extLst>
          </p:cNvPr>
          <p:cNvGrpSpPr/>
          <p:nvPr/>
        </p:nvGrpSpPr>
        <p:grpSpPr>
          <a:xfrm>
            <a:off x="108912" y="2532255"/>
            <a:ext cx="1875087" cy="1997282"/>
            <a:chOff x="221633" y="2532255"/>
            <a:chExt cx="1875087" cy="1997282"/>
          </a:xfrm>
        </p:grpSpPr>
        <p:pic>
          <p:nvPicPr>
            <p:cNvPr id="20" name="Picture 19">
              <a:extLst>
                <a:ext uri="{FF2B5EF4-FFF2-40B4-BE49-F238E27FC236}">
                  <a16:creationId xmlns:a16="http://schemas.microsoft.com/office/drawing/2014/main" id="{F0683F13-2F6B-4D55-8215-95394D1592AA}"/>
                </a:ext>
              </a:extLst>
            </p:cNvPr>
            <p:cNvPicPr>
              <a:picLocks noChangeAspect="1"/>
            </p:cNvPicPr>
            <p:nvPr/>
          </p:nvPicPr>
          <p:blipFill>
            <a:blip r:embed="rId4"/>
            <a:stretch>
              <a:fillRect/>
            </a:stretch>
          </p:blipFill>
          <p:spPr>
            <a:xfrm>
              <a:off x="221633" y="2532255"/>
              <a:ext cx="1875087" cy="1506346"/>
            </a:xfrm>
            <a:prstGeom prst="rect">
              <a:avLst/>
            </a:prstGeom>
          </p:spPr>
        </p:pic>
        <p:sp>
          <p:nvSpPr>
            <p:cNvPr id="21" name="TextBox 20">
              <a:extLst>
                <a:ext uri="{FF2B5EF4-FFF2-40B4-BE49-F238E27FC236}">
                  <a16:creationId xmlns:a16="http://schemas.microsoft.com/office/drawing/2014/main" id="{C7FBC4CE-F75D-4B52-8035-DF68E8D5DA72}"/>
                </a:ext>
              </a:extLst>
            </p:cNvPr>
            <p:cNvSpPr txBox="1"/>
            <p:nvPr/>
          </p:nvSpPr>
          <p:spPr>
            <a:xfrm>
              <a:off x="321816" y="4067872"/>
              <a:ext cx="1736300" cy="461665"/>
            </a:xfrm>
            <a:prstGeom prst="rect">
              <a:avLst/>
            </a:prstGeom>
            <a:noFill/>
          </p:spPr>
          <p:txBody>
            <a:bodyPr wrap="square">
              <a:spAutoFit/>
            </a:bodyPr>
            <a:lstStyle/>
            <a:p>
              <a:pPr marR="0" algn="ctr">
                <a:spcBef>
                  <a:spcPts val="0"/>
                </a:spcBef>
                <a:spcAft>
                  <a:spcPts val="300"/>
                </a:spcAft>
              </a:pPr>
              <a:r>
                <a:rPr lang="en-US" sz="2400" dirty="0">
                  <a:latin typeface="Calibri" panose="020F0502020204030204" pitchFamily="34" charset="0"/>
                  <a:ea typeface="Calibri" panose="020F0502020204030204" pitchFamily="34" charset="0"/>
                  <a:cs typeface="Times New Roman" panose="02020603050405020304" pitchFamily="18" charset="0"/>
                </a:rPr>
                <a:t>Investment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55F9C3AB-D904-4A89-941C-F88B68F543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551" y="2403206"/>
            <a:ext cx="1654987" cy="1730860"/>
          </a:xfrm>
          <a:prstGeom prst="rect">
            <a:avLst/>
          </a:prstGeom>
        </p:spPr>
      </p:pic>
      <p:sp>
        <p:nvSpPr>
          <p:cNvPr id="24" name="TextBox 23">
            <a:extLst>
              <a:ext uri="{FF2B5EF4-FFF2-40B4-BE49-F238E27FC236}">
                <a16:creationId xmlns:a16="http://schemas.microsoft.com/office/drawing/2014/main" id="{3594F88A-73D2-4047-AB37-3979C76408E2}"/>
              </a:ext>
            </a:extLst>
          </p:cNvPr>
          <p:cNvSpPr txBox="1"/>
          <p:nvPr/>
        </p:nvSpPr>
        <p:spPr>
          <a:xfrm>
            <a:off x="2181781" y="4067872"/>
            <a:ext cx="1950156" cy="830997"/>
          </a:xfrm>
          <a:prstGeom prst="rect">
            <a:avLst/>
          </a:prstGeom>
          <a:noFill/>
        </p:spPr>
        <p:txBody>
          <a:bodyPr wrap="square">
            <a:spAutoFit/>
          </a:bodyPr>
          <a:lstStyle/>
          <a:p>
            <a:pPr marR="0" algn="ctr">
              <a:spcBef>
                <a:spcPts val="0"/>
              </a:spcBef>
              <a:spcAft>
                <a:spcPts val="300"/>
              </a:spcAft>
            </a:pPr>
            <a:r>
              <a:rPr lang="en-US" sz="2400" dirty="0">
                <a:latin typeface="Calibri" panose="020F0502020204030204" pitchFamily="34" charset="0"/>
                <a:ea typeface="Calibri" panose="020F0502020204030204" pitchFamily="34" charset="0"/>
                <a:cs typeface="Times New Roman" panose="02020603050405020304" pitchFamily="18" charset="0"/>
              </a:rPr>
              <a:t>Product Development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6CFA3F9-9D02-42D9-BCE8-A3C4E0E2C56F}"/>
              </a:ext>
            </a:extLst>
          </p:cNvPr>
          <p:cNvSpPr txBox="1"/>
          <p:nvPr/>
        </p:nvSpPr>
        <p:spPr>
          <a:xfrm>
            <a:off x="7441549" y="4129886"/>
            <a:ext cx="1589322" cy="523220"/>
          </a:xfrm>
          <a:prstGeom prst="rect">
            <a:avLst/>
          </a:prstGeom>
          <a:noFill/>
        </p:spPr>
        <p:txBody>
          <a:bodyPr wrap="square">
            <a:spAutoFit/>
          </a:bodyPr>
          <a:lstStyle/>
          <a:p>
            <a:pPr marR="0" algn="ctr">
              <a:spcBef>
                <a:spcPts val="0"/>
              </a:spcBef>
              <a:spcAft>
                <a:spcPts val="300"/>
              </a:spcAft>
            </a:pPr>
            <a:r>
              <a:rPr lang="en-US" sz="2800" dirty="0">
                <a:latin typeface="Calibri" panose="020F0502020204030204" pitchFamily="34" charset="0"/>
                <a:ea typeface="Calibri" panose="020F0502020204030204" pitchFamily="34" charset="0"/>
                <a:cs typeface="Times New Roman" panose="02020603050405020304" pitchFamily="18" charset="0"/>
              </a:rPr>
              <a:t>Sales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30" descr="Shape&#10;&#10;Description automatically generated with low confidence">
            <a:extLst>
              <a:ext uri="{FF2B5EF4-FFF2-40B4-BE49-F238E27FC236}">
                <a16:creationId xmlns:a16="http://schemas.microsoft.com/office/drawing/2014/main" id="{A72C7EA7-0E17-46DC-B1DB-2FC71788DB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09" t="16125" r="17009" b="16125"/>
          <a:stretch/>
        </p:blipFill>
        <p:spPr>
          <a:xfrm>
            <a:off x="5221636" y="4564206"/>
            <a:ext cx="1467170" cy="1506487"/>
          </a:xfrm>
          <a:prstGeom prst="rect">
            <a:avLst/>
          </a:prstGeom>
        </p:spPr>
      </p:pic>
      <p:grpSp>
        <p:nvGrpSpPr>
          <p:cNvPr id="37" name="Group 36">
            <a:extLst>
              <a:ext uri="{FF2B5EF4-FFF2-40B4-BE49-F238E27FC236}">
                <a16:creationId xmlns:a16="http://schemas.microsoft.com/office/drawing/2014/main" id="{319CAD9D-D0EE-4735-9913-B3E6E7AD8B88}"/>
              </a:ext>
            </a:extLst>
          </p:cNvPr>
          <p:cNvGrpSpPr/>
          <p:nvPr/>
        </p:nvGrpSpPr>
        <p:grpSpPr>
          <a:xfrm>
            <a:off x="4724399" y="796561"/>
            <a:ext cx="2237819" cy="1735694"/>
            <a:chOff x="4724399" y="914400"/>
            <a:chExt cx="2237819" cy="1735694"/>
          </a:xfrm>
        </p:grpSpPr>
        <p:pic>
          <p:nvPicPr>
            <p:cNvPr id="29" name="Picture 28" descr="Shape&#10;&#10;Description automatically generated with low confidence">
              <a:extLst>
                <a:ext uri="{FF2B5EF4-FFF2-40B4-BE49-F238E27FC236}">
                  <a16:creationId xmlns:a16="http://schemas.microsoft.com/office/drawing/2014/main" id="{26594337-B2C6-4899-B312-09D400B412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77" t="15386" r="16777" b="15386"/>
            <a:stretch/>
          </p:blipFill>
          <p:spPr>
            <a:xfrm>
              <a:off x="5221636" y="914400"/>
              <a:ext cx="1243345" cy="1295400"/>
            </a:xfrm>
            <a:prstGeom prst="rect">
              <a:avLst/>
            </a:prstGeom>
          </p:spPr>
        </p:pic>
        <p:sp>
          <p:nvSpPr>
            <p:cNvPr id="33" name="TextBox 32">
              <a:extLst>
                <a:ext uri="{FF2B5EF4-FFF2-40B4-BE49-F238E27FC236}">
                  <a16:creationId xmlns:a16="http://schemas.microsoft.com/office/drawing/2014/main" id="{8379A69B-FBF1-4A1E-B3F8-68130A942FBD}"/>
                </a:ext>
              </a:extLst>
            </p:cNvPr>
            <p:cNvSpPr txBox="1"/>
            <p:nvPr/>
          </p:nvSpPr>
          <p:spPr>
            <a:xfrm>
              <a:off x="4724399" y="2126874"/>
              <a:ext cx="2237819" cy="523220"/>
            </a:xfrm>
            <a:prstGeom prst="rect">
              <a:avLst/>
            </a:prstGeom>
            <a:noFill/>
          </p:spPr>
          <p:txBody>
            <a:bodyPr wrap="square">
              <a:spAutoFit/>
            </a:bodyPr>
            <a:lstStyle/>
            <a:p>
              <a:pPr marR="0" algn="ctr">
                <a:spcBef>
                  <a:spcPts val="0"/>
                </a:spcBef>
                <a:spcAft>
                  <a:spcPts val="300"/>
                </a:spcAft>
              </a:pPr>
              <a:r>
                <a:rPr lang="en-US" sz="2800" dirty="0">
                  <a:latin typeface="Calibri" panose="020F0502020204030204" pitchFamily="34" charset="0"/>
                  <a:ea typeface="Calibri" panose="020F0502020204030204" pitchFamily="34" charset="0"/>
                  <a:cs typeface="Times New Roman" panose="02020603050405020304" pitchFamily="18" charset="0"/>
                </a:rPr>
                <a:t>Integrate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D16BC199-8DBB-4125-83F6-CF6F659C8AB3}"/>
              </a:ext>
            </a:extLst>
          </p:cNvPr>
          <p:cNvGrpSpPr/>
          <p:nvPr/>
        </p:nvGrpSpPr>
        <p:grpSpPr>
          <a:xfrm>
            <a:off x="4724398" y="2523516"/>
            <a:ext cx="2237819" cy="2039568"/>
            <a:chOff x="4724399" y="2650094"/>
            <a:chExt cx="2237819" cy="2039568"/>
          </a:xfrm>
        </p:grpSpPr>
        <p:pic>
          <p:nvPicPr>
            <p:cNvPr id="30" name="Picture 29" descr="Shape&#10;&#10;Description automatically generated with low confidence">
              <a:extLst>
                <a:ext uri="{FF2B5EF4-FFF2-40B4-BE49-F238E27FC236}">
                  <a16:creationId xmlns:a16="http://schemas.microsoft.com/office/drawing/2014/main" id="{58EB9E2F-4589-45D2-9CC8-7537CF90A5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93" t="18139" r="19993" b="18139"/>
            <a:stretch/>
          </p:blipFill>
          <p:spPr>
            <a:xfrm>
              <a:off x="5209913" y="2650094"/>
              <a:ext cx="1467171" cy="1557811"/>
            </a:xfrm>
            <a:prstGeom prst="rect">
              <a:avLst/>
            </a:prstGeom>
          </p:spPr>
        </p:pic>
        <p:sp>
          <p:nvSpPr>
            <p:cNvPr id="34" name="TextBox 33">
              <a:extLst>
                <a:ext uri="{FF2B5EF4-FFF2-40B4-BE49-F238E27FC236}">
                  <a16:creationId xmlns:a16="http://schemas.microsoft.com/office/drawing/2014/main" id="{3093E3F9-7DF3-4BA5-BFC8-58DB9C68F746}"/>
                </a:ext>
              </a:extLst>
            </p:cNvPr>
            <p:cNvSpPr txBox="1"/>
            <p:nvPr/>
          </p:nvSpPr>
          <p:spPr>
            <a:xfrm>
              <a:off x="4724399" y="4166442"/>
              <a:ext cx="2237819" cy="523220"/>
            </a:xfrm>
            <a:prstGeom prst="rect">
              <a:avLst/>
            </a:prstGeom>
            <a:noFill/>
          </p:spPr>
          <p:txBody>
            <a:bodyPr wrap="square">
              <a:spAutoFit/>
            </a:bodyPr>
            <a:lstStyle/>
            <a:p>
              <a:pPr marR="0" algn="ctr">
                <a:spcBef>
                  <a:spcPts val="0"/>
                </a:spcBef>
                <a:spcAft>
                  <a:spcPts val="300"/>
                </a:spcAft>
              </a:pPr>
              <a:r>
                <a:rPr lang="en-US" sz="2800" dirty="0">
                  <a:latin typeface="Calibri" panose="020F0502020204030204" pitchFamily="34" charset="0"/>
                  <a:ea typeface="Calibri" panose="020F0502020204030204" pitchFamily="34" charset="0"/>
                  <a:cs typeface="Times New Roman" panose="02020603050405020304" pitchFamily="18" charset="0"/>
                </a:rPr>
                <a:t>Demo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5" name="TextBox 34">
            <a:extLst>
              <a:ext uri="{FF2B5EF4-FFF2-40B4-BE49-F238E27FC236}">
                <a16:creationId xmlns:a16="http://schemas.microsoft.com/office/drawing/2014/main" id="{D179196A-5A53-422F-BB6F-8017DDD4F3AE}"/>
              </a:ext>
            </a:extLst>
          </p:cNvPr>
          <p:cNvSpPr txBox="1"/>
          <p:nvPr/>
        </p:nvSpPr>
        <p:spPr>
          <a:xfrm>
            <a:off x="4724400" y="5910590"/>
            <a:ext cx="2237819" cy="523220"/>
          </a:xfrm>
          <a:prstGeom prst="rect">
            <a:avLst/>
          </a:prstGeom>
          <a:noFill/>
        </p:spPr>
        <p:txBody>
          <a:bodyPr wrap="square">
            <a:spAutoFit/>
          </a:bodyPr>
          <a:lstStyle/>
          <a:p>
            <a:pPr marR="0" algn="ctr">
              <a:spcBef>
                <a:spcPts val="0"/>
              </a:spcBef>
              <a:spcAft>
                <a:spcPts val="300"/>
              </a:spcAft>
            </a:pPr>
            <a:r>
              <a:rPr lang="en-US" sz="2800" dirty="0">
                <a:latin typeface="Calibri" panose="020F0502020204030204" pitchFamily="34" charset="0"/>
                <a:ea typeface="Calibri" panose="020F0502020204030204" pitchFamily="34" charset="0"/>
                <a:cs typeface="Times New Roman" panose="02020603050405020304" pitchFamily="18" charset="0"/>
              </a:rPr>
              <a:t>Shows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Arrow: Right 37">
            <a:extLst>
              <a:ext uri="{FF2B5EF4-FFF2-40B4-BE49-F238E27FC236}">
                <a16:creationId xmlns:a16="http://schemas.microsoft.com/office/drawing/2014/main" id="{176873F1-FE81-474C-BF38-2D27B3D1B27A}"/>
              </a:ext>
            </a:extLst>
          </p:cNvPr>
          <p:cNvSpPr/>
          <p:nvPr/>
        </p:nvSpPr>
        <p:spPr>
          <a:xfrm>
            <a:off x="1945395" y="3200400"/>
            <a:ext cx="34060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47A6C4E7-C059-41C5-B74E-40D18F9C2C0F}"/>
              </a:ext>
            </a:extLst>
          </p:cNvPr>
          <p:cNvSpPr/>
          <p:nvPr/>
        </p:nvSpPr>
        <p:spPr>
          <a:xfrm>
            <a:off x="4170542" y="3200400"/>
            <a:ext cx="359196"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BC45A149-A2B0-410C-AAD7-B79E3253CAFD}"/>
              </a:ext>
            </a:extLst>
          </p:cNvPr>
          <p:cNvSpPr/>
          <p:nvPr/>
        </p:nvSpPr>
        <p:spPr>
          <a:xfrm>
            <a:off x="7059227" y="3162300"/>
            <a:ext cx="359196"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
            <a:extLst>
              <a:ext uri="{FF2B5EF4-FFF2-40B4-BE49-F238E27FC236}">
                <a16:creationId xmlns:a16="http://schemas.microsoft.com/office/drawing/2014/main" id="{75B97B2B-866F-4C0F-8B0C-109754E9A067}"/>
              </a:ext>
            </a:extLst>
          </p:cNvPr>
          <p:cNvSpPr txBox="1">
            <a:spLocks/>
          </p:cNvSpPr>
          <p:nvPr/>
        </p:nvSpPr>
        <p:spPr bwMode="auto">
          <a:xfrm>
            <a:off x="38100" y="64889"/>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dirty="0">
                <a:solidFill>
                  <a:schemeClr val="tx1"/>
                </a:solidFill>
                <a:latin typeface="Georgia" panose="02040502050405020303" pitchFamily="18" charset="0"/>
              </a:rPr>
              <a:t>Next Steps</a:t>
            </a:r>
            <a:endParaRPr lang="en-US" sz="18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3406433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1D718-9037-430E-B9ED-BD19827FD300}"/>
              </a:ext>
            </a:extLst>
          </p:cNvPr>
          <p:cNvSpPr>
            <a:spLocks noGrp="1"/>
          </p:cNvSpPr>
          <p:nvPr>
            <p:ph type="sldNum" sz="quarter" idx="11"/>
          </p:nvPr>
        </p:nvSpPr>
        <p:spPr/>
        <p:txBody>
          <a:bodyPr/>
          <a:lstStyle/>
          <a:p>
            <a:fld id="{4946CD0A-4045-4300-B0F3-3FF8E0BAA0F8}" type="slidenum">
              <a:rPr lang="en-US" smtClean="0"/>
              <a:pPr/>
              <a:t>2</a:t>
            </a:fld>
            <a:endParaRPr lang="en-US" dirty="0"/>
          </a:p>
        </p:txBody>
      </p:sp>
      <p:sp>
        <p:nvSpPr>
          <p:cNvPr id="5" name="Content Placeholder 4">
            <a:extLst>
              <a:ext uri="{FF2B5EF4-FFF2-40B4-BE49-F238E27FC236}">
                <a16:creationId xmlns:a16="http://schemas.microsoft.com/office/drawing/2014/main" id="{D795D335-60F3-4CAB-8CC4-BB61E015C2D7}"/>
              </a:ext>
            </a:extLst>
          </p:cNvPr>
          <p:cNvSpPr>
            <a:spLocks noGrp="1"/>
          </p:cNvSpPr>
          <p:nvPr>
            <p:ph sz="quarter" idx="12"/>
          </p:nvPr>
        </p:nvSpPr>
        <p:spPr>
          <a:xfrm>
            <a:off x="153453" y="685800"/>
            <a:ext cx="8799751" cy="5334000"/>
          </a:xfrm>
        </p:spPr>
        <p:txBody>
          <a:bodyPr/>
          <a:lstStyle/>
          <a:p>
            <a:pPr algn="ctr"/>
            <a:r>
              <a:rPr lang="en-US" sz="3200" b="1" i="0" dirty="0">
                <a:solidFill>
                  <a:srgbClr val="333333"/>
                </a:solidFill>
                <a:effectLst/>
                <a:latin typeface="-apple-system"/>
              </a:rPr>
              <a:t>“To improve the way people work and live through innovative product design and novel engineering”</a:t>
            </a:r>
            <a:endParaRPr lang="en-US" sz="3200" b="1" dirty="0"/>
          </a:p>
        </p:txBody>
      </p:sp>
      <p:pic>
        <p:nvPicPr>
          <p:cNvPr id="6" name="Picture 5">
            <a:extLst>
              <a:ext uri="{FF2B5EF4-FFF2-40B4-BE49-F238E27FC236}">
                <a16:creationId xmlns:a16="http://schemas.microsoft.com/office/drawing/2014/main" id="{3625B0BD-E966-4E43-8235-2C5D169E216C}"/>
              </a:ext>
            </a:extLst>
          </p:cNvPr>
          <p:cNvPicPr>
            <a:picLocks noChangeAspect="1"/>
          </p:cNvPicPr>
          <p:nvPr/>
        </p:nvPicPr>
        <p:blipFill>
          <a:blip r:embed="rId3"/>
          <a:stretch>
            <a:fillRect/>
          </a:stretch>
        </p:blipFill>
        <p:spPr>
          <a:xfrm>
            <a:off x="238130" y="1999915"/>
            <a:ext cx="8630398" cy="3867485"/>
          </a:xfrm>
          <a:prstGeom prst="rect">
            <a:avLst/>
          </a:prstGeom>
        </p:spPr>
      </p:pic>
      <p:sp>
        <p:nvSpPr>
          <p:cNvPr id="8" name="Text Placeholder 1">
            <a:extLst>
              <a:ext uri="{FF2B5EF4-FFF2-40B4-BE49-F238E27FC236}">
                <a16:creationId xmlns:a16="http://schemas.microsoft.com/office/drawing/2014/main" id="{C5FA8179-92D8-4BF3-810B-148CDD8AF2CB}"/>
              </a:ext>
            </a:extLst>
          </p:cNvPr>
          <p:cNvSpPr txBox="1">
            <a:spLocks/>
          </p:cNvSpPr>
          <p:nvPr/>
        </p:nvSpPr>
        <p:spPr bwMode="auto">
          <a:xfrm>
            <a:off x="38100" y="64889"/>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b="1" dirty="0">
                <a:solidFill>
                  <a:schemeClr val="tx1"/>
                </a:solidFill>
                <a:latin typeface="Georgia" panose="02040502050405020303" pitchFamily="18" charset="0"/>
              </a:rPr>
              <a:t>Boston Engineering’s Mission</a:t>
            </a:r>
          </a:p>
        </p:txBody>
      </p:sp>
    </p:spTree>
    <p:extLst>
      <p:ext uri="{BB962C8B-B14F-4D97-AF65-F5344CB8AC3E}">
        <p14:creationId xmlns:p14="http://schemas.microsoft.com/office/powerpoint/2010/main" val="1650254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946CD0A-4045-4300-B0F3-3FF8E0BAA0F8}" type="slidenum">
              <a:rPr lang="en-US" smtClean="0"/>
              <a:pPr/>
              <a:t>3</a:t>
            </a:fld>
            <a:endParaRPr lang="en-US" dirty="0"/>
          </a:p>
        </p:txBody>
      </p:sp>
      <p:sp>
        <p:nvSpPr>
          <p:cNvPr id="7" name="TextBox 6">
            <a:extLst>
              <a:ext uri="{FF2B5EF4-FFF2-40B4-BE49-F238E27FC236}">
                <a16:creationId xmlns:a16="http://schemas.microsoft.com/office/drawing/2014/main" id="{C108F8FA-13D0-4696-A25D-CB8D3484B8BB}"/>
              </a:ext>
            </a:extLst>
          </p:cNvPr>
          <p:cNvSpPr txBox="1"/>
          <p:nvPr/>
        </p:nvSpPr>
        <p:spPr>
          <a:xfrm>
            <a:off x="1523730" y="6619814"/>
            <a:ext cx="1752870" cy="261610"/>
          </a:xfrm>
          <a:prstGeom prst="rect">
            <a:avLst/>
          </a:prstGeom>
          <a:noFill/>
        </p:spPr>
        <p:txBody>
          <a:bodyPr wrap="square" rtlCol="0">
            <a:spAutoFit/>
          </a:bodyPr>
          <a:lstStyle/>
          <a:p>
            <a:pPr algn="ctr"/>
            <a:r>
              <a:rPr lang="en-US" sz="1100" dirty="0"/>
              <a:t>Distribution A</a:t>
            </a:r>
          </a:p>
        </p:txBody>
      </p:sp>
      <p:pic>
        <p:nvPicPr>
          <p:cNvPr id="25" name="Picture 3">
            <a:extLst>
              <a:ext uri="{FF2B5EF4-FFF2-40B4-BE49-F238E27FC236}">
                <a16:creationId xmlns:a16="http://schemas.microsoft.com/office/drawing/2014/main" id="{F069154A-65B0-474D-B090-FC872F8A06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52" t="42621" r="33905" b="36141"/>
          <a:stretch/>
        </p:blipFill>
        <p:spPr bwMode="auto">
          <a:xfrm>
            <a:off x="2185097" y="1584522"/>
            <a:ext cx="4870955" cy="1348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656285F-88D7-48A3-8C1F-EE95C806B44F}"/>
              </a:ext>
            </a:extLst>
          </p:cNvPr>
          <p:cNvPicPr>
            <a:picLocks noChangeAspect="1"/>
          </p:cNvPicPr>
          <p:nvPr/>
        </p:nvPicPr>
        <p:blipFill rotWithShape="1">
          <a:blip r:embed="rId4"/>
          <a:srcRect t="4121" b="21496"/>
          <a:stretch/>
        </p:blipFill>
        <p:spPr>
          <a:xfrm>
            <a:off x="2200952" y="2971800"/>
            <a:ext cx="4874416" cy="2156380"/>
          </a:xfrm>
          <a:prstGeom prst="rect">
            <a:avLst/>
          </a:prstGeom>
        </p:spPr>
      </p:pic>
      <p:pic>
        <p:nvPicPr>
          <p:cNvPr id="28" name="Picture 27">
            <a:extLst>
              <a:ext uri="{FF2B5EF4-FFF2-40B4-BE49-F238E27FC236}">
                <a16:creationId xmlns:a16="http://schemas.microsoft.com/office/drawing/2014/main" id="{D9600E92-D005-4CE1-AC2F-DA2FE1A88462}"/>
              </a:ext>
            </a:extLst>
          </p:cNvPr>
          <p:cNvPicPr>
            <a:picLocks noChangeAspect="1"/>
          </p:cNvPicPr>
          <p:nvPr/>
        </p:nvPicPr>
        <p:blipFill>
          <a:blip r:embed="rId5">
            <a:lum bright="20000"/>
          </a:blip>
          <a:stretch>
            <a:fillRect/>
          </a:stretch>
        </p:blipFill>
        <p:spPr>
          <a:xfrm>
            <a:off x="7125673" y="1584522"/>
            <a:ext cx="1855887" cy="1336239"/>
          </a:xfrm>
          <a:prstGeom prst="rect">
            <a:avLst/>
          </a:prstGeom>
        </p:spPr>
      </p:pic>
      <p:pic>
        <p:nvPicPr>
          <p:cNvPr id="5" name="Picture 4">
            <a:extLst>
              <a:ext uri="{FF2B5EF4-FFF2-40B4-BE49-F238E27FC236}">
                <a16:creationId xmlns:a16="http://schemas.microsoft.com/office/drawing/2014/main" id="{389013F9-D196-43FE-B365-E707E025F806}"/>
              </a:ext>
            </a:extLst>
          </p:cNvPr>
          <p:cNvPicPr>
            <a:picLocks noChangeAspect="1"/>
          </p:cNvPicPr>
          <p:nvPr/>
        </p:nvPicPr>
        <p:blipFill rotWithShape="1">
          <a:blip r:embed="rId6"/>
          <a:srcRect l="5568"/>
          <a:stretch/>
        </p:blipFill>
        <p:spPr>
          <a:xfrm>
            <a:off x="210088" y="1574455"/>
            <a:ext cx="1943989" cy="3540808"/>
          </a:xfrm>
          <a:prstGeom prst="rect">
            <a:avLst/>
          </a:prstGeom>
        </p:spPr>
      </p:pic>
      <p:pic>
        <p:nvPicPr>
          <p:cNvPr id="30" name="Picture 29">
            <a:extLst>
              <a:ext uri="{FF2B5EF4-FFF2-40B4-BE49-F238E27FC236}">
                <a16:creationId xmlns:a16="http://schemas.microsoft.com/office/drawing/2014/main" id="{712A5E39-2B2A-4BA3-ADDA-E2C0395DE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331" t="39014" r="27587" b="29500"/>
          <a:stretch/>
        </p:blipFill>
        <p:spPr>
          <a:xfrm>
            <a:off x="7113950" y="2968887"/>
            <a:ext cx="1855887" cy="2159293"/>
          </a:xfrm>
          <a:prstGeom prst="rect">
            <a:avLst/>
          </a:prstGeom>
        </p:spPr>
      </p:pic>
      <p:sp>
        <p:nvSpPr>
          <p:cNvPr id="29" name="Text Placeholder 1">
            <a:extLst>
              <a:ext uri="{FF2B5EF4-FFF2-40B4-BE49-F238E27FC236}">
                <a16:creationId xmlns:a16="http://schemas.microsoft.com/office/drawing/2014/main" id="{9A5CDC9E-EEFA-439C-BEA6-FD83B3F96B7B}"/>
              </a:ext>
            </a:extLst>
          </p:cNvPr>
          <p:cNvSpPr txBox="1">
            <a:spLocks/>
          </p:cNvSpPr>
          <p:nvPr/>
        </p:nvSpPr>
        <p:spPr bwMode="auto">
          <a:xfrm>
            <a:off x="38100" y="64889"/>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b="1" kern="1800" spc="-100" baseline="0" dirty="0">
                <a:solidFill>
                  <a:srgbClr val="111820"/>
                </a:solidFill>
                <a:effectLst/>
                <a:latin typeface="Georgia" panose="02040502050405020303" pitchFamily="18" charset="0"/>
                <a:ea typeface="+mj-ea"/>
                <a:cs typeface="Arial" panose="020B0604020202020204" pitchFamily="34" charset="0"/>
              </a:rPr>
              <a:t>Proven Technologies for the Blue Economy and Beyond</a:t>
            </a:r>
            <a:endParaRPr lang="en-US" sz="18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452877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2C9506D-24A8-4B5C-BFE7-9E96C922E151}"/>
              </a:ext>
            </a:extLst>
          </p:cNvPr>
          <p:cNvGrpSpPr/>
          <p:nvPr/>
        </p:nvGrpSpPr>
        <p:grpSpPr>
          <a:xfrm>
            <a:off x="304800" y="4693909"/>
            <a:ext cx="8610600" cy="1528658"/>
            <a:chOff x="7622839" y="659849"/>
            <a:chExt cx="8610600" cy="1528658"/>
          </a:xfrm>
        </p:grpSpPr>
        <p:sp>
          <p:nvSpPr>
            <p:cNvPr id="37" name="TextBox 36">
              <a:extLst>
                <a:ext uri="{FF2B5EF4-FFF2-40B4-BE49-F238E27FC236}">
                  <a16:creationId xmlns:a16="http://schemas.microsoft.com/office/drawing/2014/main" id="{7A2D6BE5-9142-4F6A-9392-ED3A8684FC16}"/>
                </a:ext>
              </a:extLst>
            </p:cNvPr>
            <p:cNvSpPr txBox="1"/>
            <p:nvPr/>
          </p:nvSpPr>
          <p:spPr>
            <a:xfrm>
              <a:off x="7622839" y="659849"/>
              <a:ext cx="8610600" cy="1107996"/>
            </a:xfrm>
            <a:prstGeom prst="rect">
              <a:avLst/>
            </a:prstGeom>
            <a:noFill/>
          </p:spPr>
          <p:txBody>
            <a:bodyPr wrap="square" rtlCol="0">
              <a:spAutoFit/>
            </a:bodyPr>
            <a:lstStyle/>
            <a:p>
              <a:pPr algn="ctr"/>
              <a:r>
                <a:rPr lang="en-US" sz="6600" b="1" dirty="0"/>
                <a:t>$997.3B</a:t>
              </a:r>
              <a:r>
                <a:rPr lang="en-US" sz="3600" b="1" dirty="0"/>
                <a:t> in storm damages</a:t>
              </a:r>
              <a:endParaRPr lang="en-US" sz="3600" dirty="0"/>
            </a:p>
          </p:txBody>
        </p:sp>
        <p:sp>
          <p:nvSpPr>
            <p:cNvPr id="38" name="TextBox 37">
              <a:extLst>
                <a:ext uri="{FF2B5EF4-FFF2-40B4-BE49-F238E27FC236}">
                  <a16:creationId xmlns:a16="http://schemas.microsoft.com/office/drawing/2014/main" id="{93C3BB78-AE93-4DEA-8E03-9D9C8614B5D7}"/>
                </a:ext>
              </a:extLst>
            </p:cNvPr>
            <p:cNvSpPr txBox="1"/>
            <p:nvPr/>
          </p:nvSpPr>
          <p:spPr>
            <a:xfrm>
              <a:off x="9753599" y="1603732"/>
              <a:ext cx="4344677" cy="584775"/>
            </a:xfrm>
            <a:prstGeom prst="rect">
              <a:avLst/>
            </a:prstGeom>
            <a:noFill/>
          </p:spPr>
          <p:txBody>
            <a:bodyPr wrap="square" rtlCol="0">
              <a:spAutoFit/>
            </a:bodyPr>
            <a:lstStyle/>
            <a:p>
              <a:pPr algn="ctr"/>
              <a:r>
                <a:rPr lang="en-US" sz="3200" b="1" dirty="0">
                  <a:solidFill>
                    <a:srgbClr val="294983"/>
                  </a:solidFill>
                </a:rPr>
                <a:t>1980 – 2020 US Only</a:t>
              </a:r>
              <a:endParaRPr lang="en-US" sz="3200" dirty="0">
                <a:solidFill>
                  <a:srgbClr val="294983"/>
                </a:solidFill>
              </a:endParaRPr>
            </a:p>
          </p:txBody>
        </p:sp>
      </p:grpSp>
      <p:grpSp>
        <p:nvGrpSpPr>
          <p:cNvPr id="33" name="Group 32">
            <a:extLst>
              <a:ext uri="{FF2B5EF4-FFF2-40B4-BE49-F238E27FC236}">
                <a16:creationId xmlns:a16="http://schemas.microsoft.com/office/drawing/2014/main" id="{FA390C45-385A-439A-8F3E-3756E807F37D}"/>
              </a:ext>
            </a:extLst>
          </p:cNvPr>
          <p:cNvGrpSpPr/>
          <p:nvPr/>
        </p:nvGrpSpPr>
        <p:grpSpPr>
          <a:xfrm>
            <a:off x="228600" y="2647187"/>
            <a:ext cx="8534400" cy="1491479"/>
            <a:chOff x="8045307" y="826688"/>
            <a:chExt cx="8534400" cy="1491479"/>
          </a:xfrm>
        </p:grpSpPr>
        <p:sp>
          <p:nvSpPr>
            <p:cNvPr id="34" name="TextBox 33">
              <a:extLst>
                <a:ext uri="{FF2B5EF4-FFF2-40B4-BE49-F238E27FC236}">
                  <a16:creationId xmlns:a16="http://schemas.microsoft.com/office/drawing/2014/main" id="{88B42FB8-2364-40BD-A391-EE1AC254D50C}"/>
                </a:ext>
              </a:extLst>
            </p:cNvPr>
            <p:cNvSpPr txBox="1"/>
            <p:nvPr/>
          </p:nvSpPr>
          <p:spPr>
            <a:xfrm>
              <a:off x="8045307" y="826688"/>
              <a:ext cx="8534400" cy="1107996"/>
            </a:xfrm>
            <a:prstGeom prst="rect">
              <a:avLst/>
            </a:prstGeom>
            <a:noFill/>
          </p:spPr>
          <p:txBody>
            <a:bodyPr wrap="square" rtlCol="0">
              <a:spAutoFit/>
            </a:bodyPr>
            <a:lstStyle/>
            <a:p>
              <a:pPr algn="ctr"/>
              <a:r>
                <a:rPr lang="en-US" sz="6600" b="1" dirty="0"/>
                <a:t>22 </a:t>
              </a:r>
              <a:r>
                <a:rPr lang="en-US" sz="3600" b="1" dirty="0"/>
                <a:t>$B storm and climate damage events</a:t>
              </a:r>
            </a:p>
          </p:txBody>
        </p:sp>
        <p:sp>
          <p:nvSpPr>
            <p:cNvPr id="35" name="TextBox 34">
              <a:extLst>
                <a:ext uri="{FF2B5EF4-FFF2-40B4-BE49-F238E27FC236}">
                  <a16:creationId xmlns:a16="http://schemas.microsoft.com/office/drawing/2014/main" id="{F4A332E7-B5D1-4006-956B-FC6E39ACB332}"/>
                </a:ext>
              </a:extLst>
            </p:cNvPr>
            <p:cNvSpPr txBox="1"/>
            <p:nvPr/>
          </p:nvSpPr>
          <p:spPr>
            <a:xfrm>
              <a:off x="10636107" y="1733392"/>
              <a:ext cx="3172326" cy="584775"/>
            </a:xfrm>
            <a:prstGeom prst="rect">
              <a:avLst/>
            </a:prstGeom>
            <a:noFill/>
          </p:spPr>
          <p:txBody>
            <a:bodyPr wrap="square" rtlCol="0">
              <a:spAutoFit/>
            </a:bodyPr>
            <a:lstStyle/>
            <a:p>
              <a:pPr algn="ctr"/>
              <a:r>
                <a:rPr lang="en-US" sz="3200" b="1" dirty="0">
                  <a:solidFill>
                    <a:srgbClr val="294983"/>
                  </a:solidFill>
                </a:rPr>
                <a:t>2020: US Only</a:t>
              </a:r>
              <a:endParaRPr lang="en-US" sz="3200" dirty="0">
                <a:solidFill>
                  <a:srgbClr val="294983"/>
                </a:solidFill>
              </a:endParaRPr>
            </a:p>
          </p:txBody>
        </p:sp>
      </p:grpSp>
      <p:sp>
        <p:nvSpPr>
          <p:cNvPr id="25" name="Slide Number Placeholder 2"/>
          <p:cNvSpPr>
            <a:spLocks noGrp="1"/>
          </p:cNvSpPr>
          <p:nvPr>
            <p:ph type="sldNum" sz="quarter" idx="4294967295"/>
          </p:nvPr>
        </p:nvSpPr>
        <p:spPr>
          <a:xfrm>
            <a:off x="8534400" y="6627129"/>
            <a:ext cx="469102" cy="236431"/>
          </a:xfrm>
          <a:prstGeom prst="rect">
            <a:avLst/>
          </a:prstGeom>
          <a:noFill/>
          <a:ln>
            <a:noFill/>
          </a:ln>
        </p:spPr>
        <p:txBody>
          <a:bodyPr vert="horz" lIns="91425" tIns="91425" rIns="91425" bIns="91425" rtlCol="0" anchor="ctr" anchorCtr="0"/>
          <a:lstStyle/>
          <a:p>
            <a:fld id="{4946CD0A-4045-4300-B0F3-3FF8E0BAA0F8}" type="slidenum">
              <a:rPr lang="en-US" sz="800">
                <a:latin typeface="Arial" panose="020B0604020202020204" pitchFamily="34" charset="0"/>
                <a:cs typeface="Arial" panose="020B0604020202020204" pitchFamily="34" charset="0"/>
              </a:rPr>
              <a:pPr/>
              <a:t>4</a:t>
            </a:fld>
            <a:endParaRPr lang="en-US" sz="800" dirty="0">
              <a:latin typeface="Arial" panose="020B0604020202020204" pitchFamily="34" charset="0"/>
              <a:cs typeface="Arial" panose="020B0604020202020204" pitchFamily="34" charset="0"/>
            </a:endParaRPr>
          </a:p>
        </p:txBody>
      </p:sp>
      <p:sp>
        <p:nvSpPr>
          <p:cNvPr id="23" name="Text Placeholder 1">
            <a:extLst>
              <a:ext uri="{FF2B5EF4-FFF2-40B4-BE49-F238E27FC236}">
                <a16:creationId xmlns:a16="http://schemas.microsoft.com/office/drawing/2014/main" id="{6F45C548-1EEB-47AF-98A2-6516FE80E4A9}"/>
              </a:ext>
            </a:extLst>
          </p:cNvPr>
          <p:cNvSpPr>
            <a:spLocks noGrp="1"/>
          </p:cNvSpPr>
          <p:nvPr>
            <p:ph type="body" sz="quarter" idx="10"/>
          </p:nvPr>
        </p:nvSpPr>
        <p:spPr>
          <a:xfrm>
            <a:off x="44818" y="59500"/>
            <a:ext cx="6934200" cy="304800"/>
          </a:xfrm>
        </p:spPr>
        <p:txBody>
          <a:bodyPr/>
          <a:lstStyle/>
          <a:p>
            <a:r>
              <a:rPr lang="en-US" sz="1800" dirty="0">
                <a:solidFill>
                  <a:schemeClr val="tx1"/>
                </a:solidFill>
                <a:latin typeface="Georgia" panose="02040502050405020303" pitchFamily="18" charset="0"/>
              </a:rPr>
              <a:t>Better and More Timely Ocean Data Can Save Lives</a:t>
            </a:r>
          </a:p>
        </p:txBody>
      </p:sp>
      <p:grpSp>
        <p:nvGrpSpPr>
          <p:cNvPr id="10" name="Group 9">
            <a:extLst>
              <a:ext uri="{FF2B5EF4-FFF2-40B4-BE49-F238E27FC236}">
                <a16:creationId xmlns:a16="http://schemas.microsoft.com/office/drawing/2014/main" id="{31379A7F-E2A6-40A8-9832-80E9F0367004}"/>
              </a:ext>
            </a:extLst>
          </p:cNvPr>
          <p:cNvGrpSpPr/>
          <p:nvPr/>
        </p:nvGrpSpPr>
        <p:grpSpPr>
          <a:xfrm>
            <a:off x="152400" y="846818"/>
            <a:ext cx="8839200" cy="1562295"/>
            <a:chOff x="6033244" y="826688"/>
            <a:chExt cx="8709211" cy="1562295"/>
          </a:xfrm>
        </p:grpSpPr>
        <p:sp>
          <p:nvSpPr>
            <p:cNvPr id="28" name="TextBox 27">
              <a:extLst>
                <a:ext uri="{FF2B5EF4-FFF2-40B4-BE49-F238E27FC236}">
                  <a16:creationId xmlns:a16="http://schemas.microsoft.com/office/drawing/2014/main" id="{7C0D8D45-5017-4C06-B34B-72C0F73B5DD3}"/>
                </a:ext>
              </a:extLst>
            </p:cNvPr>
            <p:cNvSpPr txBox="1"/>
            <p:nvPr/>
          </p:nvSpPr>
          <p:spPr>
            <a:xfrm>
              <a:off x="6033244" y="826688"/>
              <a:ext cx="8709211" cy="1107996"/>
            </a:xfrm>
            <a:prstGeom prst="rect">
              <a:avLst/>
            </a:prstGeom>
            <a:noFill/>
          </p:spPr>
          <p:txBody>
            <a:bodyPr wrap="square" rtlCol="0">
              <a:spAutoFit/>
            </a:bodyPr>
            <a:lstStyle/>
            <a:p>
              <a:pPr algn="ctr"/>
              <a:r>
                <a:rPr lang="en-US" sz="6600" b="1" dirty="0"/>
                <a:t>100,000 </a:t>
              </a:r>
              <a:r>
                <a:rPr lang="en-US" sz="3600" b="1" dirty="0"/>
                <a:t>lives lost annually worldwide</a:t>
              </a:r>
              <a:endParaRPr lang="en-US" sz="3600" dirty="0"/>
            </a:p>
          </p:txBody>
        </p:sp>
        <p:sp>
          <p:nvSpPr>
            <p:cNvPr id="29" name="TextBox 28">
              <a:extLst>
                <a:ext uri="{FF2B5EF4-FFF2-40B4-BE49-F238E27FC236}">
                  <a16:creationId xmlns:a16="http://schemas.microsoft.com/office/drawing/2014/main" id="{28FD67E7-2A8D-481B-8D79-7440707CDD06}"/>
                </a:ext>
              </a:extLst>
            </p:cNvPr>
            <p:cNvSpPr txBox="1"/>
            <p:nvPr/>
          </p:nvSpPr>
          <p:spPr>
            <a:xfrm>
              <a:off x="8163492" y="1804208"/>
              <a:ext cx="4646638" cy="584775"/>
            </a:xfrm>
            <a:prstGeom prst="rect">
              <a:avLst/>
            </a:prstGeom>
            <a:noFill/>
          </p:spPr>
          <p:txBody>
            <a:bodyPr wrap="square" rtlCol="0">
              <a:spAutoFit/>
            </a:bodyPr>
            <a:lstStyle/>
            <a:p>
              <a:pPr algn="ctr"/>
              <a:r>
                <a:rPr lang="en-US" sz="3200" b="1" dirty="0">
                  <a:solidFill>
                    <a:srgbClr val="294983"/>
                  </a:solidFill>
                </a:rPr>
                <a:t>Due to tropical storms</a:t>
              </a:r>
              <a:endParaRPr lang="en-US" sz="3200" dirty="0">
                <a:solidFill>
                  <a:srgbClr val="294983"/>
                </a:solidFill>
              </a:endParaRPr>
            </a:p>
          </p:txBody>
        </p:sp>
      </p:grpSp>
    </p:spTree>
    <p:extLst>
      <p:ext uri="{BB962C8B-B14F-4D97-AF65-F5344CB8AC3E}">
        <p14:creationId xmlns:p14="http://schemas.microsoft.com/office/powerpoint/2010/main" val="32474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
          <p:cNvSpPr>
            <a:spLocks noGrp="1"/>
          </p:cNvSpPr>
          <p:nvPr>
            <p:ph type="sldNum" sz="quarter" idx="4294967295"/>
          </p:nvPr>
        </p:nvSpPr>
        <p:spPr>
          <a:xfrm>
            <a:off x="8534400" y="6627129"/>
            <a:ext cx="469102" cy="236431"/>
          </a:xfrm>
          <a:prstGeom prst="rect">
            <a:avLst/>
          </a:prstGeom>
          <a:noFill/>
          <a:ln>
            <a:noFill/>
          </a:ln>
        </p:spPr>
        <p:txBody>
          <a:bodyPr vert="horz" lIns="91425" tIns="91425" rIns="91425" bIns="91425" rtlCol="0" anchor="ctr" anchorCtr="0"/>
          <a:lstStyle/>
          <a:p>
            <a:fld id="{4946CD0A-4045-4300-B0F3-3FF8E0BAA0F8}" type="slidenum">
              <a:rPr lang="en-US" sz="800">
                <a:latin typeface="Arial" panose="020B0604020202020204" pitchFamily="34" charset="0"/>
                <a:cs typeface="Arial" panose="020B0604020202020204" pitchFamily="34" charset="0"/>
              </a:rPr>
              <a:pPr/>
              <a:t>5</a:t>
            </a:fld>
            <a:endParaRPr lang="en-US" sz="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D9EAFE4-351C-4F83-BED1-7A68B658FFA3}"/>
              </a:ext>
            </a:extLst>
          </p:cNvPr>
          <p:cNvGrpSpPr/>
          <p:nvPr/>
        </p:nvGrpSpPr>
        <p:grpSpPr>
          <a:xfrm>
            <a:off x="-13277" y="601333"/>
            <a:ext cx="9157277" cy="5867693"/>
            <a:chOff x="-1553" y="436604"/>
            <a:chExt cx="9157277" cy="5867693"/>
          </a:xfrm>
        </p:grpSpPr>
        <p:sp>
          <p:nvSpPr>
            <p:cNvPr id="6" name="TextBox 5">
              <a:extLst>
                <a:ext uri="{FF2B5EF4-FFF2-40B4-BE49-F238E27FC236}">
                  <a16:creationId xmlns:a16="http://schemas.microsoft.com/office/drawing/2014/main" id="{A6406F6E-5C96-47A8-BF88-702601D53AC7}"/>
                </a:ext>
              </a:extLst>
            </p:cNvPr>
            <p:cNvSpPr txBox="1"/>
            <p:nvPr/>
          </p:nvSpPr>
          <p:spPr>
            <a:xfrm>
              <a:off x="44818" y="457200"/>
              <a:ext cx="9110906" cy="646331"/>
            </a:xfrm>
            <a:prstGeom prst="rect">
              <a:avLst/>
            </a:prstGeom>
            <a:noFill/>
          </p:spPr>
          <p:txBody>
            <a:bodyPr wrap="square" rtlCol="0">
              <a:spAutoFit/>
            </a:bodyPr>
            <a:lstStyle/>
            <a:p>
              <a:pPr algn="ctr"/>
              <a:r>
                <a:rPr lang="en-US" sz="3600" dirty="0"/>
                <a:t>Cameron, LA 			Hurricane Laura</a:t>
              </a:r>
            </a:p>
          </p:txBody>
        </p:sp>
        <p:grpSp>
          <p:nvGrpSpPr>
            <p:cNvPr id="8" name="Group 7">
              <a:extLst>
                <a:ext uri="{FF2B5EF4-FFF2-40B4-BE49-F238E27FC236}">
                  <a16:creationId xmlns:a16="http://schemas.microsoft.com/office/drawing/2014/main" id="{CC3289D4-90F3-4278-9750-FEE7E7627ECE}"/>
                </a:ext>
              </a:extLst>
            </p:cNvPr>
            <p:cNvGrpSpPr/>
            <p:nvPr/>
          </p:nvGrpSpPr>
          <p:grpSpPr>
            <a:xfrm>
              <a:off x="-1553" y="436604"/>
              <a:ext cx="9144000" cy="5867693"/>
              <a:chOff x="-3217366" y="-3609360"/>
              <a:chExt cx="9144000" cy="5867693"/>
            </a:xfrm>
          </p:grpSpPr>
          <p:pic>
            <p:nvPicPr>
              <p:cNvPr id="3" name="Picture 2">
                <a:extLst>
                  <a:ext uri="{FF2B5EF4-FFF2-40B4-BE49-F238E27FC236}">
                    <a16:creationId xmlns:a16="http://schemas.microsoft.com/office/drawing/2014/main" id="{A104AF7C-8F60-4150-9B27-89EC0D2C79A0}"/>
                  </a:ext>
                </a:extLst>
              </p:cNvPr>
              <p:cNvPicPr>
                <a:picLocks noChangeAspect="1"/>
              </p:cNvPicPr>
              <p:nvPr/>
            </p:nvPicPr>
            <p:blipFill>
              <a:blip r:embed="rId3"/>
              <a:stretch>
                <a:fillRect/>
              </a:stretch>
            </p:blipFill>
            <p:spPr>
              <a:xfrm>
                <a:off x="-3217366" y="-2913081"/>
                <a:ext cx="9144000" cy="5171414"/>
              </a:xfrm>
              <a:prstGeom prst="rect">
                <a:avLst/>
              </a:prstGeom>
            </p:spPr>
          </p:pic>
          <p:sp>
            <p:nvSpPr>
              <p:cNvPr id="27" name="TextBox 26">
                <a:extLst>
                  <a:ext uri="{FF2B5EF4-FFF2-40B4-BE49-F238E27FC236}">
                    <a16:creationId xmlns:a16="http://schemas.microsoft.com/office/drawing/2014/main" id="{ABF7CAA4-22AA-4E0A-9E6E-D03177C2BB79}"/>
                  </a:ext>
                </a:extLst>
              </p:cNvPr>
              <p:cNvSpPr txBox="1"/>
              <p:nvPr/>
            </p:nvSpPr>
            <p:spPr>
              <a:xfrm>
                <a:off x="-42507" y="-3609360"/>
                <a:ext cx="2057400" cy="707886"/>
              </a:xfrm>
              <a:prstGeom prst="rect">
                <a:avLst/>
              </a:prstGeom>
              <a:noFill/>
            </p:spPr>
            <p:txBody>
              <a:bodyPr wrap="square" rtlCol="0">
                <a:spAutoFit/>
              </a:bodyPr>
              <a:lstStyle/>
              <a:p>
                <a:pPr algn="ctr"/>
                <a:r>
                  <a:rPr lang="en-US" sz="4000" b="1" i="1" dirty="0">
                    <a:solidFill>
                      <a:srgbClr val="00B050"/>
                    </a:solidFill>
                  </a:rPr>
                  <a:t>BEFORE</a:t>
                </a:r>
              </a:p>
            </p:txBody>
          </p:sp>
          <p:sp>
            <p:nvSpPr>
              <p:cNvPr id="22" name="TextBox 21">
                <a:extLst>
                  <a:ext uri="{FF2B5EF4-FFF2-40B4-BE49-F238E27FC236}">
                    <a16:creationId xmlns:a16="http://schemas.microsoft.com/office/drawing/2014/main" id="{DC84F3E6-956D-459C-964C-1EAFEF0624CC}"/>
                  </a:ext>
                </a:extLst>
              </p:cNvPr>
              <p:cNvSpPr txBox="1"/>
              <p:nvPr/>
            </p:nvSpPr>
            <p:spPr>
              <a:xfrm>
                <a:off x="-76318" y="1504307"/>
                <a:ext cx="2057400" cy="707886"/>
              </a:xfrm>
              <a:prstGeom prst="rect">
                <a:avLst/>
              </a:prstGeom>
              <a:noFill/>
            </p:spPr>
            <p:txBody>
              <a:bodyPr wrap="square" rtlCol="0">
                <a:spAutoFit/>
              </a:bodyPr>
              <a:lstStyle/>
              <a:p>
                <a:pPr algn="ctr"/>
                <a:r>
                  <a:rPr lang="en-US" sz="4000" b="1" i="1" dirty="0">
                    <a:solidFill>
                      <a:srgbClr val="00B050"/>
                    </a:solidFill>
                  </a:rPr>
                  <a:t>LAND</a:t>
                </a:r>
              </a:p>
            </p:txBody>
          </p:sp>
        </p:grpSp>
      </p:grpSp>
      <p:grpSp>
        <p:nvGrpSpPr>
          <p:cNvPr id="9" name="Group 8">
            <a:extLst>
              <a:ext uri="{FF2B5EF4-FFF2-40B4-BE49-F238E27FC236}">
                <a16:creationId xmlns:a16="http://schemas.microsoft.com/office/drawing/2014/main" id="{469389C2-4B7E-470F-B699-6CB93151C4E2}"/>
              </a:ext>
            </a:extLst>
          </p:cNvPr>
          <p:cNvGrpSpPr/>
          <p:nvPr/>
        </p:nvGrpSpPr>
        <p:grpSpPr>
          <a:xfrm>
            <a:off x="1862" y="543746"/>
            <a:ext cx="9144000" cy="5925280"/>
            <a:chOff x="-16849" y="482593"/>
            <a:chExt cx="9144000" cy="5925280"/>
          </a:xfrm>
        </p:grpSpPr>
        <p:pic>
          <p:nvPicPr>
            <p:cNvPr id="5" name="Picture 4">
              <a:extLst>
                <a:ext uri="{FF2B5EF4-FFF2-40B4-BE49-F238E27FC236}">
                  <a16:creationId xmlns:a16="http://schemas.microsoft.com/office/drawing/2014/main" id="{311D724E-10A2-40F8-8565-2BEA16273636}"/>
                </a:ext>
              </a:extLst>
            </p:cNvPr>
            <p:cNvPicPr>
              <a:picLocks noChangeAspect="1"/>
            </p:cNvPicPr>
            <p:nvPr/>
          </p:nvPicPr>
          <p:blipFill>
            <a:blip r:embed="rId4"/>
            <a:stretch>
              <a:fillRect/>
            </a:stretch>
          </p:blipFill>
          <p:spPr>
            <a:xfrm>
              <a:off x="-16849" y="1228498"/>
              <a:ext cx="9144000" cy="5179375"/>
            </a:xfrm>
            <a:prstGeom prst="rect">
              <a:avLst/>
            </a:prstGeom>
          </p:spPr>
        </p:pic>
        <p:sp>
          <p:nvSpPr>
            <p:cNvPr id="32" name="TextBox 31">
              <a:extLst>
                <a:ext uri="{FF2B5EF4-FFF2-40B4-BE49-F238E27FC236}">
                  <a16:creationId xmlns:a16="http://schemas.microsoft.com/office/drawing/2014/main" id="{F02E9577-D67F-4648-B24B-75961C0DA87D}"/>
                </a:ext>
              </a:extLst>
            </p:cNvPr>
            <p:cNvSpPr txBox="1"/>
            <p:nvPr/>
          </p:nvSpPr>
          <p:spPr>
            <a:xfrm>
              <a:off x="3149082" y="482593"/>
              <a:ext cx="2057400" cy="707886"/>
            </a:xfrm>
            <a:prstGeom prst="rect">
              <a:avLst/>
            </a:prstGeom>
            <a:solidFill>
              <a:schemeClr val="bg1"/>
            </a:solidFill>
          </p:spPr>
          <p:txBody>
            <a:bodyPr wrap="square" rtlCol="0">
              <a:spAutoFit/>
            </a:bodyPr>
            <a:lstStyle/>
            <a:p>
              <a:pPr algn="ctr"/>
              <a:r>
                <a:rPr lang="en-US" sz="4000" b="1" i="1" dirty="0">
                  <a:solidFill>
                    <a:schemeClr val="accent2"/>
                  </a:solidFill>
                </a:rPr>
                <a:t>AFTER</a:t>
              </a:r>
            </a:p>
          </p:txBody>
        </p:sp>
        <p:sp>
          <p:nvSpPr>
            <p:cNvPr id="21" name="TextBox 20">
              <a:extLst>
                <a:ext uri="{FF2B5EF4-FFF2-40B4-BE49-F238E27FC236}">
                  <a16:creationId xmlns:a16="http://schemas.microsoft.com/office/drawing/2014/main" id="{38BC7AAA-989E-4F66-AC91-7B72A3F904A8}"/>
                </a:ext>
              </a:extLst>
            </p:cNvPr>
            <p:cNvSpPr txBox="1"/>
            <p:nvPr/>
          </p:nvSpPr>
          <p:spPr>
            <a:xfrm>
              <a:off x="3335951" y="5654006"/>
              <a:ext cx="2057400" cy="707886"/>
            </a:xfrm>
            <a:prstGeom prst="rect">
              <a:avLst/>
            </a:prstGeom>
            <a:solidFill>
              <a:schemeClr val="bg1"/>
            </a:solidFill>
          </p:spPr>
          <p:txBody>
            <a:bodyPr wrap="square" rtlCol="0">
              <a:spAutoFit/>
            </a:bodyPr>
            <a:lstStyle/>
            <a:p>
              <a:pPr algn="ctr"/>
              <a:r>
                <a:rPr lang="en-US" sz="4000" b="1" i="1" dirty="0">
                  <a:solidFill>
                    <a:schemeClr val="accent2"/>
                  </a:solidFill>
                </a:rPr>
                <a:t>Water</a:t>
              </a:r>
            </a:p>
          </p:txBody>
        </p:sp>
      </p:grpSp>
    </p:spTree>
    <p:extLst>
      <p:ext uri="{BB962C8B-B14F-4D97-AF65-F5344CB8AC3E}">
        <p14:creationId xmlns:p14="http://schemas.microsoft.com/office/powerpoint/2010/main" val="8015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
          <p:cNvSpPr>
            <a:spLocks noGrp="1"/>
          </p:cNvSpPr>
          <p:nvPr>
            <p:ph type="sldNum" sz="quarter" idx="4294967295"/>
          </p:nvPr>
        </p:nvSpPr>
        <p:spPr>
          <a:xfrm>
            <a:off x="8534400" y="6627129"/>
            <a:ext cx="469102" cy="236431"/>
          </a:xfrm>
          <a:prstGeom prst="rect">
            <a:avLst/>
          </a:prstGeom>
          <a:noFill/>
          <a:ln>
            <a:noFill/>
          </a:ln>
        </p:spPr>
        <p:txBody>
          <a:bodyPr vert="horz" lIns="91425" tIns="91425" rIns="91425" bIns="91425" rtlCol="0" anchor="ctr" anchorCtr="0"/>
          <a:lstStyle/>
          <a:p>
            <a:fld id="{4946CD0A-4045-4300-B0F3-3FF8E0BAA0F8}" type="slidenum">
              <a:rPr lang="en-US" sz="800">
                <a:latin typeface="Arial" panose="020B0604020202020204" pitchFamily="34" charset="0"/>
                <a:cs typeface="Arial" panose="020B0604020202020204" pitchFamily="34" charset="0"/>
              </a:rPr>
              <a:pPr/>
              <a:t>6</a:t>
            </a:fld>
            <a:endParaRPr lang="en-US" sz="800" dirty="0">
              <a:latin typeface="Arial" panose="020B0604020202020204" pitchFamily="34" charset="0"/>
              <a:cs typeface="Arial" panose="020B0604020202020204" pitchFamily="34" charset="0"/>
            </a:endParaRPr>
          </a:p>
        </p:txBody>
      </p:sp>
      <p:sp>
        <p:nvSpPr>
          <p:cNvPr id="23" name="Text Placeholder 1">
            <a:extLst>
              <a:ext uri="{FF2B5EF4-FFF2-40B4-BE49-F238E27FC236}">
                <a16:creationId xmlns:a16="http://schemas.microsoft.com/office/drawing/2014/main" id="{6F45C548-1EEB-47AF-98A2-6516FE80E4A9}"/>
              </a:ext>
            </a:extLst>
          </p:cNvPr>
          <p:cNvSpPr>
            <a:spLocks noGrp="1"/>
          </p:cNvSpPr>
          <p:nvPr>
            <p:ph type="body" sz="quarter" idx="10"/>
          </p:nvPr>
        </p:nvSpPr>
        <p:spPr>
          <a:xfrm>
            <a:off x="44818" y="59500"/>
            <a:ext cx="6934200" cy="304800"/>
          </a:xfrm>
        </p:spPr>
        <p:txBody>
          <a:bodyPr/>
          <a:lstStyle/>
          <a:p>
            <a:r>
              <a:rPr lang="en-US" sz="1800" dirty="0">
                <a:solidFill>
                  <a:schemeClr val="tx1"/>
                </a:solidFill>
                <a:latin typeface="Georgia" panose="02040502050405020303" pitchFamily="18" charset="0"/>
              </a:rPr>
              <a:t>Hours before storm reaches the coast…</a:t>
            </a:r>
          </a:p>
        </p:txBody>
      </p:sp>
      <p:grpSp>
        <p:nvGrpSpPr>
          <p:cNvPr id="57" name="Group 56">
            <a:extLst>
              <a:ext uri="{FF2B5EF4-FFF2-40B4-BE49-F238E27FC236}">
                <a16:creationId xmlns:a16="http://schemas.microsoft.com/office/drawing/2014/main" id="{D7EB21A3-23D9-4697-B048-A0DB89695A8D}"/>
              </a:ext>
            </a:extLst>
          </p:cNvPr>
          <p:cNvGrpSpPr/>
          <p:nvPr/>
        </p:nvGrpSpPr>
        <p:grpSpPr>
          <a:xfrm>
            <a:off x="104742" y="2704104"/>
            <a:ext cx="8563008" cy="2304041"/>
            <a:chOff x="126681" y="3498602"/>
            <a:chExt cx="8563008" cy="2304041"/>
          </a:xfrm>
        </p:grpSpPr>
        <p:grpSp>
          <p:nvGrpSpPr>
            <p:cNvPr id="44" name="Group 43">
              <a:extLst>
                <a:ext uri="{FF2B5EF4-FFF2-40B4-BE49-F238E27FC236}">
                  <a16:creationId xmlns:a16="http://schemas.microsoft.com/office/drawing/2014/main" id="{26134DB1-5148-4023-A682-F53CE5026488}"/>
                </a:ext>
              </a:extLst>
            </p:cNvPr>
            <p:cNvGrpSpPr/>
            <p:nvPr/>
          </p:nvGrpSpPr>
          <p:grpSpPr>
            <a:xfrm>
              <a:off x="2936562" y="3596933"/>
              <a:ext cx="5753127" cy="2205710"/>
              <a:chOff x="588191" y="3858329"/>
              <a:chExt cx="5753127" cy="2205710"/>
            </a:xfrm>
          </p:grpSpPr>
          <p:pic>
            <p:nvPicPr>
              <p:cNvPr id="45" name="Picture 44">
                <a:extLst>
                  <a:ext uri="{FF2B5EF4-FFF2-40B4-BE49-F238E27FC236}">
                    <a16:creationId xmlns:a16="http://schemas.microsoft.com/office/drawing/2014/main" id="{C810BB83-5167-4780-95F2-3B9FD7D2B6C8}"/>
                  </a:ext>
                </a:extLst>
              </p:cNvPr>
              <p:cNvPicPr/>
              <p:nvPr/>
            </p:nvPicPr>
            <p:blipFill rotWithShape="1">
              <a:blip r:embed="rId3"/>
              <a:srcRect l="1" t="44315" r="60195"/>
              <a:stretch/>
            </p:blipFill>
            <p:spPr>
              <a:xfrm>
                <a:off x="2798018" y="3858329"/>
                <a:ext cx="3543300" cy="2205710"/>
              </a:xfrm>
              <a:prstGeom prst="rect">
                <a:avLst/>
              </a:prstGeom>
              <a:ln>
                <a:solidFill>
                  <a:schemeClr val="tx1"/>
                </a:solidFill>
              </a:ln>
            </p:spPr>
          </p:pic>
          <p:cxnSp>
            <p:nvCxnSpPr>
              <p:cNvPr id="46" name="Straight Connector 45">
                <a:extLst>
                  <a:ext uri="{FF2B5EF4-FFF2-40B4-BE49-F238E27FC236}">
                    <a16:creationId xmlns:a16="http://schemas.microsoft.com/office/drawing/2014/main" id="{E4A0185A-0C39-4549-B1B0-A175818E796E}"/>
                  </a:ext>
                </a:extLst>
              </p:cNvPr>
              <p:cNvCxnSpPr>
                <a:cxnSpLocks/>
              </p:cNvCxnSpPr>
              <p:nvPr/>
            </p:nvCxnSpPr>
            <p:spPr>
              <a:xfrm>
                <a:off x="588191" y="5551694"/>
                <a:ext cx="22098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500E02B-B483-46CE-98BE-41097F6A6A33}"/>
                </a:ext>
              </a:extLst>
            </p:cNvPr>
            <p:cNvGrpSpPr/>
            <p:nvPr/>
          </p:nvGrpSpPr>
          <p:grpSpPr>
            <a:xfrm>
              <a:off x="126681" y="3498602"/>
              <a:ext cx="4826318" cy="1545152"/>
              <a:chOff x="126681" y="3498602"/>
              <a:chExt cx="4826318" cy="1545152"/>
            </a:xfrm>
          </p:grpSpPr>
          <p:grpSp>
            <p:nvGrpSpPr>
              <p:cNvPr id="35" name="Group 34">
                <a:extLst>
                  <a:ext uri="{FF2B5EF4-FFF2-40B4-BE49-F238E27FC236}">
                    <a16:creationId xmlns:a16="http://schemas.microsoft.com/office/drawing/2014/main" id="{3FEEB0CF-1431-487E-865E-E7446DA8038F}"/>
                  </a:ext>
                </a:extLst>
              </p:cNvPr>
              <p:cNvGrpSpPr/>
              <p:nvPr/>
            </p:nvGrpSpPr>
            <p:grpSpPr>
              <a:xfrm>
                <a:off x="126681" y="3498602"/>
                <a:ext cx="1385491" cy="1545152"/>
                <a:chOff x="428049" y="529745"/>
                <a:chExt cx="1476816" cy="1653802"/>
              </a:xfrm>
            </p:grpSpPr>
            <p:pic>
              <p:nvPicPr>
                <p:cNvPr id="36" name="Picture 35">
                  <a:extLst>
                    <a:ext uri="{FF2B5EF4-FFF2-40B4-BE49-F238E27FC236}">
                      <a16:creationId xmlns:a16="http://schemas.microsoft.com/office/drawing/2014/main" id="{EDE89E3E-1FE9-422A-BCDF-F4F2C10D36AD}"/>
                    </a:ext>
                  </a:extLst>
                </p:cNvPr>
                <p:cNvPicPr>
                  <a:picLocks noChangeAspect="1"/>
                </p:cNvPicPr>
                <p:nvPr/>
              </p:nvPicPr>
              <p:blipFill>
                <a:blip r:embed="rId4"/>
                <a:stretch>
                  <a:fillRect/>
                </a:stretch>
              </p:blipFill>
              <p:spPr>
                <a:xfrm>
                  <a:off x="428049" y="529745"/>
                  <a:ext cx="1476816" cy="1653802"/>
                </a:xfrm>
                <a:prstGeom prst="rect">
                  <a:avLst/>
                </a:prstGeom>
              </p:spPr>
            </p:pic>
            <p:sp>
              <p:nvSpPr>
                <p:cNvPr id="38" name="Oval 37">
                  <a:extLst>
                    <a:ext uri="{FF2B5EF4-FFF2-40B4-BE49-F238E27FC236}">
                      <a16:creationId xmlns:a16="http://schemas.microsoft.com/office/drawing/2014/main" id="{E4A0A162-FFB7-457A-B015-CA5E045B694B}"/>
                    </a:ext>
                  </a:extLst>
                </p:cNvPr>
                <p:cNvSpPr/>
                <p:nvPr/>
              </p:nvSpPr>
              <p:spPr>
                <a:xfrm>
                  <a:off x="747127" y="1065277"/>
                  <a:ext cx="838660" cy="86374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30</a:t>
                  </a:r>
                  <a:endParaRPr lang="en-US" sz="1400" dirty="0"/>
                </a:p>
              </p:txBody>
            </p:sp>
          </p:grpSp>
          <p:sp>
            <p:nvSpPr>
              <p:cNvPr id="51" name="TextBox 50">
                <a:extLst>
                  <a:ext uri="{FF2B5EF4-FFF2-40B4-BE49-F238E27FC236}">
                    <a16:creationId xmlns:a16="http://schemas.microsoft.com/office/drawing/2014/main" id="{BF0AE4A1-678A-4E41-8CD7-1F10215452C1}"/>
                  </a:ext>
                </a:extLst>
              </p:cNvPr>
              <p:cNvSpPr txBox="1"/>
              <p:nvPr/>
            </p:nvSpPr>
            <p:spPr>
              <a:xfrm>
                <a:off x="1535750" y="3998951"/>
                <a:ext cx="3417249" cy="830997"/>
              </a:xfrm>
              <a:prstGeom prst="rect">
                <a:avLst/>
              </a:prstGeom>
              <a:noFill/>
            </p:spPr>
            <p:txBody>
              <a:bodyPr wrap="square" rtlCol="0">
                <a:spAutoFit/>
              </a:bodyPr>
              <a:lstStyle/>
              <a:p>
                <a:r>
                  <a:rPr lang="en-US" sz="2400" dirty="0"/>
                  <a:t>All lanes travel OUT of the city; last evacuees leave</a:t>
                </a:r>
              </a:p>
            </p:txBody>
          </p:sp>
        </p:grpSp>
      </p:grpSp>
      <p:grpSp>
        <p:nvGrpSpPr>
          <p:cNvPr id="63" name="Group 62">
            <a:extLst>
              <a:ext uri="{FF2B5EF4-FFF2-40B4-BE49-F238E27FC236}">
                <a16:creationId xmlns:a16="http://schemas.microsoft.com/office/drawing/2014/main" id="{8EEA035A-7618-4596-9B11-3528B405A766}"/>
              </a:ext>
            </a:extLst>
          </p:cNvPr>
          <p:cNvGrpSpPr/>
          <p:nvPr/>
        </p:nvGrpSpPr>
        <p:grpSpPr>
          <a:xfrm>
            <a:off x="128702" y="447150"/>
            <a:ext cx="8761313" cy="2316141"/>
            <a:chOff x="128702" y="447150"/>
            <a:chExt cx="8761313" cy="2316141"/>
          </a:xfrm>
        </p:grpSpPr>
        <p:cxnSp>
          <p:nvCxnSpPr>
            <p:cNvPr id="43" name="Straight Connector 42">
              <a:extLst>
                <a:ext uri="{FF2B5EF4-FFF2-40B4-BE49-F238E27FC236}">
                  <a16:creationId xmlns:a16="http://schemas.microsoft.com/office/drawing/2014/main" id="{DDE2E8E8-A926-49E8-9B9C-2AED00B051C0}"/>
                </a:ext>
              </a:extLst>
            </p:cNvPr>
            <p:cNvCxnSpPr>
              <a:cxnSpLocks/>
            </p:cNvCxnSpPr>
            <p:nvPr/>
          </p:nvCxnSpPr>
          <p:spPr>
            <a:xfrm>
              <a:off x="3017835" y="1219726"/>
              <a:ext cx="193516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1C4BCCF-EB60-4244-BB02-617BB021F041}"/>
                </a:ext>
              </a:extLst>
            </p:cNvPr>
            <p:cNvGrpSpPr/>
            <p:nvPr/>
          </p:nvGrpSpPr>
          <p:grpSpPr>
            <a:xfrm>
              <a:off x="128702" y="447150"/>
              <a:ext cx="8761313" cy="2316141"/>
              <a:chOff x="128702" y="447150"/>
              <a:chExt cx="8761313" cy="2316141"/>
            </a:xfrm>
          </p:grpSpPr>
          <p:pic>
            <p:nvPicPr>
              <p:cNvPr id="42" name="Picture 41">
                <a:extLst>
                  <a:ext uri="{FF2B5EF4-FFF2-40B4-BE49-F238E27FC236}">
                    <a16:creationId xmlns:a16="http://schemas.microsoft.com/office/drawing/2014/main" id="{F9924D85-FD3A-4000-A086-7B79F9A06215}"/>
                  </a:ext>
                </a:extLst>
              </p:cNvPr>
              <p:cNvPicPr>
                <a:picLocks noChangeAspect="1"/>
              </p:cNvPicPr>
              <p:nvPr/>
            </p:nvPicPr>
            <p:blipFill rotWithShape="1">
              <a:blip r:embed="rId5"/>
              <a:srcRect l="8490" t="59677" r="71700" b="20968"/>
              <a:stretch/>
            </p:blipFill>
            <p:spPr>
              <a:xfrm>
                <a:off x="4953000" y="513568"/>
                <a:ext cx="3937015" cy="2249723"/>
              </a:xfrm>
              <a:prstGeom prst="rect">
                <a:avLst/>
              </a:prstGeom>
            </p:spPr>
          </p:pic>
          <p:grpSp>
            <p:nvGrpSpPr>
              <p:cNvPr id="17" name="Group 16">
                <a:extLst>
                  <a:ext uri="{FF2B5EF4-FFF2-40B4-BE49-F238E27FC236}">
                    <a16:creationId xmlns:a16="http://schemas.microsoft.com/office/drawing/2014/main" id="{DA5CF6DA-D01D-4CD3-ADEC-26DAA7A796D6}"/>
                  </a:ext>
                </a:extLst>
              </p:cNvPr>
              <p:cNvGrpSpPr/>
              <p:nvPr/>
            </p:nvGrpSpPr>
            <p:grpSpPr>
              <a:xfrm>
                <a:off x="128702" y="447150"/>
                <a:ext cx="4595698" cy="1681775"/>
                <a:chOff x="128702" y="447150"/>
                <a:chExt cx="4595698" cy="1681775"/>
              </a:xfrm>
            </p:grpSpPr>
            <p:grpSp>
              <p:nvGrpSpPr>
                <p:cNvPr id="9" name="Group 8">
                  <a:extLst>
                    <a:ext uri="{FF2B5EF4-FFF2-40B4-BE49-F238E27FC236}">
                      <a16:creationId xmlns:a16="http://schemas.microsoft.com/office/drawing/2014/main" id="{5EAD4DF5-B33B-4E96-9DF1-69A5133ABAC8}"/>
                    </a:ext>
                  </a:extLst>
                </p:cNvPr>
                <p:cNvGrpSpPr/>
                <p:nvPr/>
              </p:nvGrpSpPr>
              <p:grpSpPr>
                <a:xfrm>
                  <a:off x="128702" y="447150"/>
                  <a:ext cx="1385491" cy="1545152"/>
                  <a:chOff x="428049" y="529745"/>
                  <a:chExt cx="1476816" cy="1653802"/>
                </a:xfrm>
              </p:grpSpPr>
              <p:pic>
                <p:nvPicPr>
                  <p:cNvPr id="5" name="Picture 4">
                    <a:extLst>
                      <a:ext uri="{FF2B5EF4-FFF2-40B4-BE49-F238E27FC236}">
                        <a16:creationId xmlns:a16="http://schemas.microsoft.com/office/drawing/2014/main" id="{D470CDE2-6AF3-4C24-A200-F15C234D26A6}"/>
                      </a:ext>
                    </a:extLst>
                  </p:cNvPr>
                  <p:cNvPicPr>
                    <a:picLocks noChangeAspect="1"/>
                  </p:cNvPicPr>
                  <p:nvPr/>
                </p:nvPicPr>
                <p:blipFill>
                  <a:blip r:embed="rId4"/>
                  <a:stretch>
                    <a:fillRect/>
                  </a:stretch>
                </p:blipFill>
                <p:spPr>
                  <a:xfrm>
                    <a:off x="428049" y="529745"/>
                    <a:ext cx="1476816" cy="1653802"/>
                  </a:xfrm>
                  <a:prstGeom prst="rect">
                    <a:avLst/>
                  </a:prstGeom>
                </p:spPr>
              </p:pic>
              <p:sp>
                <p:nvSpPr>
                  <p:cNvPr id="8" name="Oval 7">
                    <a:extLst>
                      <a:ext uri="{FF2B5EF4-FFF2-40B4-BE49-F238E27FC236}">
                        <a16:creationId xmlns:a16="http://schemas.microsoft.com/office/drawing/2014/main" id="{F01EC7E6-62C3-4233-8D2F-4D1E5C775519}"/>
                      </a:ext>
                    </a:extLst>
                  </p:cNvPr>
                  <p:cNvSpPr/>
                  <p:nvPr/>
                </p:nvSpPr>
                <p:spPr>
                  <a:xfrm>
                    <a:off x="747127" y="1065277"/>
                    <a:ext cx="838660" cy="86374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72</a:t>
                    </a:r>
                    <a:endParaRPr lang="en-US" sz="1400" dirty="0"/>
                  </a:p>
                </p:txBody>
              </p:sp>
            </p:grpSp>
            <p:sp>
              <p:nvSpPr>
                <p:cNvPr id="52" name="TextBox 51">
                  <a:extLst>
                    <a:ext uri="{FF2B5EF4-FFF2-40B4-BE49-F238E27FC236}">
                      <a16:creationId xmlns:a16="http://schemas.microsoft.com/office/drawing/2014/main" id="{AE02340E-5A2B-407B-A553-FAECB6D28802}"/>
                    </a:ext>
                  </a:extLst>
                </p:cNvPr>
                <p:cNvSpPr txBox="1"/>
                <p:nvPr/>
              </p:nvSpPr>
              <p:spPr>
                <a:xfrm>
                  <a:off x="1530574" y="1297928"/>
                  <a:ext cx="3193826" cy="830997"/>
                </a:xfrm>
                <a:prstGeom prst="rect">
                  <a:avLst/>
                </a:prstGeom>
                <a:noFill/>
              </p:spPr>
              <p:txBody>
                <a:bodyPr wrap="square" rtlCol="0">
                  <a:spAutoFit/>
                </a:bodyPr>
                <a:lstStyle/>
                <a:p>
                  <a:r>
                    <a:rPr lang="en-US" sz="2400" dirty="0"/>
                    <a:t>Mandatory evacuation order issued</a:t>
                  </a:r>
                </a:p>
              </p:txBody>
            </p:sp>
          </p:grpSp>
        </p:grpSp>
      </p:grpSp>
      <p:grpSp>
        <p:nvGrpSpPr>
          <p:cNvPr id="64" name="Group 63">
            <a:extLst>
              <a:ext uri="{FF2B5EF4-FFF2-40B4-BE49-F238E27FC236}">
                <a16:creationId xmlns:a16="http://schemas.microsoft.com/office/drawing/2014/main" id="{C59E6526-69FF-409D-912B-3CEB335DBECA}"/>
              </a:ext>
            </a:extLst>
          </p:cNvPr>
          <p:cNvGrpSpPr/>
          <p:nvPr/>
        </p:nvGrpSpPr>
        <p:grpSpPr>
          <a:xfrm>
            <a:off x="111871" y="5043754"/>
            <a:ext cx="8422529" cy="1545152"/>
            <a:chOff x="111871" y="5043754"/>
            <a:chExt cx="8422529" cy="1545152"/>
          </a:xfrm>
        </p:grpSpPr>
        <p:grpSp>
          <p:nvGrpSpPr>
            <p:cNvPr id="47" name="Group 46">
              <a:extLst>
                <a:ext uri="{FF2B5EF4-FFF2-40B4-BE49-F238E27FC236}">
                  <a16:creationId xmlns:a16="http://schemas.microsoft.com/office/drawing/2014/main" id="{DB2995A7-4B18-42AC-A2FA-DD8DCF139737}"/>
                </a:ext>
              </a:extLst>
            </p:cNvPr>
            <p:cNvGrpSpPr/>
            <p:nvPr/>
          </p:nvGrpSpPr>
          <p:grpSpPr>
            <a:xfrm>
              <a:off x="2983079" y="5133726"/>
              <a:ext cx="5551321" cy="1430388"/>
              <a:chOff x="3499114" y="3680989"/>
              <a:chExt cx="5551321" cy="1430388"/>
            </a:xfrm>
          </p:grpSpPr>
          <p:pic>
            <p:nvPicPr>
              <p:cNvPr id="48" name="Picture 47">
                <a:extLst>
                  <a:ext uri="{FF2B5EF4-FFF2-40B4-BE49-F238E27FC236}">
                    <a16:creationId xmlns:a16="http://schemas.microsoft.com/office/drawing/2014/main" id="{0CC19A0F-28C4-4D7B-A2E2-1865C223C79D}"/>
                  </a:ext>
                </a:extLst>
              </p:cNvPr>
              <p:cNvPicPr>
                <a:picLocks noChangeAspect="1"/>
              </p:cNvPicPr>
              <p:nvPr/>
            </p:nvPicPr>
            <p:blipFill rotWithShape="1">
              <a:blip r:embed="rId6"/>
              <a:srcRect l="17049" t="48347" r="51376" b="27987"/>
              <a:stretch/>
            </p:blipFill>
            <p:spPr>
              <a:xfrm>
                <a:off x="5773835" y="3680989"/>
                <a:ext cx="3276600" cy="1430388"/>
              </a:xfrm>
              <a:prstGeom prst="rect">
                <a:avLst/>
              </a:prstGeom>
            </p:spPr>
          </p:pic>
          <p:cxnSp>
            <p:nvCxnSpPr>
              <p:cNvPr id="49" name="Straight Connector 48">
                <a:extLst>
                  <a:ext uri="{FF2B5EF4-FFF2-40B4-BE49-F238E27FC236}">
                    <a16:creationId xmlns:a16="http://schemas.microsoft.com/office/drawing/2014/main" id="{2253C34F-D254-46A8-AE39-AD7DF83A9714}"/>
                  </a:ext>
                </a:extLst>
              </p:cNvPr>
              <p:cNvCxnSpPr>
                <a:cxnSpLocks/>
              </p:cNvCxnSpPr>
              <p:nvPr/>
            </p:nvCxnSpPr>
            <p:spPr>
              <a:xfrm>
                <a:off x="3499114" y="4898364"/>
                <a:ext cx="22747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225EEB7-B452-454B-B8CB-EBFC5EC602DD}"/>
                </a:ext>
              </a:extLst>
            </p:cNvPr>
            <p:cNvGrpSpPr/>
            <p:nvPr/>
          </p:nvGrpSpPr>
          <p:grpSpPr>
            <a:xfrm>
              <a:off x="111871" y="5043754"/>
              <a:ext cx="4353292" cy="1545152"/>
              <a:chOff x="77115" y="5043754"/>
              <a:chExt cx="4353292" cy="1545152"/>
            </a:xfrm>
          </p:grpSpPr>
          <p:grpSp>
            <p:nvGrpSpPr>
              <p:cNvPr id="39" name="Group 38">
                <a:extLst>
                  <a:ext uri="{FF2B5EF4-FFF2-40B4-BE49-F238E27FC236}">
                    <a16:creationId xmlns:a16="http://schemas.microsoft.com/office/drawing/2014/main" id="{A9AF1667-871E-4764-9A1F-BC0BA2D3CAFD}"/>
                  </a:ext>
                </a:extLst>
              </p:cNvPr>
              <p:cNvGrpSpPr/>
              <p:nvPr/>
            </p:nvGrpSpPr>
            <p:grpSpPr>
              <a:xfrm>
                <a:off x="77115" y="5043754"/>
                <a:ext cx="1385491" cy="1545152"/>
                <a:chOff x="428049" y="529745"/>
                <a:chExt cx="1476816" cy="1653802"/>
              </a:xfrm>
            </p:grpSpPr>
            <p:pic>
              <p:nvPicPr>
                <p:cNvPr id="40" name="Picture 39">
                  <a:extLst>
                    <a:ext uri="{FF2B5EF4-FFF2-40B4-BE49-F238E27FC236}">
                      <a16:creationId xmlns:a16="http://schemas.microsoft.com/office/drawing/2014/main" id="{9CECACBC-11C2-4388-8A4B-CAEBA28006C9}"/>
                    </a:ext>
                  </a:extLst>
                </p:cNvPr>
                <p:cNvPicPr>
                  <a:picLocks noChangeAspect="1"/>
                </p:cNvPicPr>
                <p:nvPr/>
              </p:nvPicPr>
              <p:blipFill>
                <a:blip r:embed="rId4"/>
                <a:stretch>
                  <a:fillRect/>
                </a:stretch>
              </p:blipFill>
              <p:spPr>
                <a:xfrm>
                  <a:off x="428049" y="529745"/>
                  <a:ext cx="1476816" cy="1653802"/>
                </a:xfrm>
                <a:prstGeom prst="rect">
                  <a:avLst/>
                </a:prstGeom>
              </p:spPr>
            </p:pic>
            <p:sp>
              <p:nvSpPr>
                <p:cNvPr id="50" name="Oval 49">
                  <a:extLst>
                    <a:ext uri="{FF2B5EF4-FFF2-40B4-BE49-F238E27FC236}">
                      <a16:creationId xmlns:a16="http://schemas.microsoft.com/office/drawing/2014/main" id="{B716D748-0A8C-4E60-B0DC-BBF41D4C9751}"/>
                    </a:ext>
                  </a:extLst>
                </p:cNvPr>
                <p:cNvSpPr/>
                <p:nvPr/>
              </p:nvSpPr>
              <p:spPr>
                <a:xfrm>
                  <a:off x="747127" y="1065277"/>
                  <a:ext cx="838660" cy="86374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12</a:t>
                  </a:r>
                  <a:endParaRPr lang="en-US" sz="1400" dirty="0"/>
                </a:p>
              </p:txBody>
            </p:sp>
          </p:grpSp>
          <p:sp>
            <p:nvSpPr>
              <p:cNvPr id="53" name="TextBox 52">
                <a:extLst>
                  <a:ext uri="{FF2B5EF4-FFF2-40B4-BE49-F238E27FC236}">
                    <a16:creationId xmlns:a16="http://schemas.microsoft.com/office/drawing/2014/main" id="{D18B6918-903E-4906-9A30-7E21CF094CEA}"/>
                  </a:ext>
                </a:extLst>
              </p:cNvPr>
              <p:cNvSpPr txBox="1"/>
              <p:nvPr/>
            </p:nvSpPr>
            <p:spPr>
              <a:xfrm>
                <a:off x="1535751" y="5638274"/>
                <a:ext cx="2894656" cy="461665"/>
              </a:xfrm>
              <a:prstGeom prst="rect">
                <a:avLst/>
              </a:prstGeom>
              <a:noFill/>
            </p:spPr>
            <p:txBody>
              <a:bodyPr wrap="square" rtlCol="0">
                <a:spAutoFit/>
              </a:bodyPr>
              <a:lstStyle/>
              <a:p>
                <a:r>
                  <a:rPr lang="en-US" sz="2400" dirty="0"/>
                  <a:t>Airport shuts down</a:t>
                </a:r>
              </a:p>
            </p:txBody>
          </p:sp>
        </p:grpSp>
      </p:grpSp>
    </p:spTree>
    <p:extLst>
      <p:ext uri="{BB962C8B-B14F-4D97-AF65-F5344CB8AC3E}">
        <p14:creationId xmlns:p14="http://schemas.microsoft.com/office/powerpoint/2010/main" val="19817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6014D5-814C-4EB0-97DE-1B9394122DA9}"/>
              </a:ext>
            </a:extLst>
          </p:cNvPr>
          <p:cNvGrpSpPr/>
          <p:nvPr/>
        </p:nvGrpSpPr>
        <p:grpSpPr>
          <a:xfrm>
            <a:off x="0" y="1902318"/>
            <a:ext cx="9167513" cy="4955682"/>
            <a:chOff x="-23513" y="1902318"/>
            <a:chExt cx="9167513" cy="4955682"/>
          </a:xfrm>
        </p:grpSpPr>
        <p:pic>
          <p:nvPicPr>
            <p:cNvPr id="5" name="Picture 4">
              <a:extLst>
                <a:ext uri="{FF2B5EF4-FFF2-40B4-BE49-F238E27FC236}">
                  <a16:creationId xmlns:a16="http://schemas.microsoft.com/office/drawing/2014/main" id="{E32CCCD8-3A33-4A6E-B8C2-146CC6E9FE8F}"/>
                </a:ext>
              </a:extLst>
            </p:cNvPr>
            <p:cNvPicPr>
              <a:picLocks noChangeAspect="1"/>
            </p:cNvPicPr>
            <p:nvPr/>
          </p:nvPicPr>
          <p:blipFill>
            <a:blip r:embed="rId5"/>
            <a:stretch>
              <a:fillRect/>
            </a:stretch>
          </p:blipFill>
          <p:spPr>
            <a:xfrm>
              <a:off x="-23513" y="1902318"/>
              <a:ext cx="9144000" cy="4343296"/>
            </a:xfrm>
            <a:prstGeom prst="rect">
              <a:avLst/>
            </a:prstGeom>
          </p:spPr>
        </p:pic>
        <p:grpSp>
          <p:nvGrpSpPr>
            <p:cNvPr id="8" name="Group 7">
              <a:extLst>
                <a:ext uri="{FF2B5EF4-FFF2-40B4-BE49-F238E27FC236}">
                  <a16:creationId xmlns:a16="http://schemas.microsoft.com/office/drawing/2014/main" id="{E0DA2903-D923-40C7-9FA9-AC13DB675D73}"/>
                </a:ext>
              </a:extLst>
            </p:cNvPr>
            <p:cNvGrpSpPr/>
            <p:nvPr/>
          </p:nvGrpSpPr>
          <p:grpSpPr>
            <a:xfrm>
              <a:off x="-23513" y="4994308"/>
              <a:ext cx="9167513" cy="1863692"/>
              <a:chOff x="-23513" y="4994308"/>
              <a:chExt cx="9167513" cy="1863692"/>
            </a:xfrm>
          </p:grpSpPr>
          <p:pic>
            <p:nvPicPr>
              <p:cNvPr id="7" name="Picture 6">
                <a:extLst>
                  <a:ext uri="{FF2B5EF4-FFF2-40B4-BE49-F238E27FC236}">
                    <a16:creationId xmlns:a16="http://schemas.microsoft.com/office/drawing/2014/main" id="{58218255-0997-4380-B132-1C1271B01145}"/>
                  </a:ext>
                </a:extLst>
              </p:cNvPr>
              <p:cNvPicPr>
                <a:picLocks noChangeAspect="1"/>
              </p:cNvPicPr>
              <p:nvPr/>
            </p:nvPicPr>
            <p:blipFill>
              <a:blip r:embed="rId6"/>
              <a:stretch>
                <a:fillRect/>
              </a:stretch>
            </p:blipFill>
            <p:spPr>
              <a:xfrm>
                <a:off x="-1" y="6245615"/>
                <a:ext cx="9144001" cy="612385"/>
              </a:xfrm>
              <a:prstGeom prst="rect">
                <a:avLst/>
              </a:prstGeom>
            </p:spPr>
          </p:pic>
          <p:pic>
            <p:nvPicPr>
              <p:cNvPr id="33" name="Picture 32">
                <a:extLst>
                  <a:ext uri="{FF2B5EF4-FFF2-40B4-BE49-F238E27FC236}">
                    <a16:creationId xmlns:a16="http://schemas.microsoft.com/office/drawing/2014/main" id="{0051A76D-9BBE-4439-B374-07DDA9DFA9EB}"/>
                  </a:ext>
                </a:extLst>
              </p:cNvPr>
              <p:cNvPicPr>
                <a:picLocks noChangeAspect="1"/>
              </p:cNvPicPr>
              <p:nvPr/>
            </p:nvPicPr>
            <p:blipFill>
              <a:blip r:embed="rId5"/>
              <a:stretch>
                <a:fillRect/>
              </a:stretch>
            </p:blipFill>
            <p:spPr>
              <a:xfrm>
                <a:off x="3286538" y="4994308"/>
                <a:ext cx="5150762" cy="1535811"/>
              </a:xfrm>
              <a:prstGeom prst="rect">
                <a:avLst/>
              </a:prstGeom>
            </p:spPr>
          </p:pic>
          <p:sp>
            <p:nvSpPr>
              <p:cNvPr id="6" name="Freeform: Shape 5">
                <a:extLst>
                  <a:ext uri="{FF2B5EF4-FFF2-40B4-BE49-F238E27FC236}">
                    <a16:creationId xmlns:a16="http://schemas.microsoft.com/office/drawing/2014/main" id="{1B522908-3BF4-4004-808E-7512F263D847}"/>
                  </a:ext>
                </a:extLst>
              </p:cNvPr>
              <p:cNvSpPr/>
              <p:nvPr/>
            </p:nvSpPr>
            <p:spPr>
              <a:xfrm>
                <a:off x="-23513" y="6124755"/>
                <a:ext cx="948906" cy="724619"/>
              </a:xfrm>
              <a:custGeom>
                <a:avLst/>
                <a:gdLst>
                  <a:gd name="connsiteX0" fmla="*/ 937404 w 948906"/>
                  <a:gd name="connsiteY0" fmla="*/ 103517 h 724619"/>
                  <a:gd name="connsiteX1" fmla="*/ 937404 w 948906"/>
                  <a:gd name="connsiteY1" fmla="*/ 103517 h 724619"/>
                  <a:gd name="connsiteX2" fmla="*/ 862642 w 948906"/>
                  <a:gd name="connsiteY2" fmla="*/ 189781 h 724619"/>
                  <a:gd name="connsiteX3" fmla="*/ 874143 w 948906"/>
                  <a:gd name="connsiteY3" fmla="*/ 270294 h 724619"/>
                  <a:gd name="connsiteX4" fmla="*/ 948906 w 948906"/>
                  <a:gd name="connsiteY4" fmla="*/ 327803 h 724619"/>
                  <a:gd name="connsiteX5" fmla="*/ 914400 w 948906"/>
                  <a:gd name="connsiteY5" fmla="*/ 368060 h 724619"/>
                  <a:gd name="connsiteX6" fmla="*/ 868393 w 948906"/>
                  <a:gd name="connsiteY6" fmla="*/ 373811 h 724619"/>
                  <a:gd name="connsiteX7" fmla="*/ 879894 w 948906"/>
                  <a:gd name="connsiteY7" fmla="*/ 425570 h 724619"/>
                  <a:gd name="connsiteX8" fmla="*/ 810883 w 948906"/>
                  <a:gd name="connsiteY8" fmla="*/ 408317 h 724619"/>
                  <a:gd name="connsiteX9" fmla="*/ 822385 w 948906"/>
                  <a:gd name="connsiteY9" fmla="*/ 483079 h 724619"/>
                  <a:gd name="connsiteX10" fmla="*/ 776377 w 948906"/>
                  <a:gd name="connsiteY10" fmla="*/ 506083 h 724619"/>
                  <a:gd name="connsiteX11" fmla="*/ 730370 w 948906"/>
                  <a:gd name="connsiteY11" fmla="*/ 454324 h 724619"/>
                  <a:gd name="connsiteX12" fmla="*/ 621102 w 948906"/>
                  <a:gd name="connsiteY12" fmla="*/ 552090 h 724619"/>
                  <a:gd name="connsiteX13" fmla="*/ 638355 w 948906"/>
                  <a:gd name="connsiteY13" fmla="*/ 621102 h 724619"/>
                  <a:gd name="connsiteX14" fmla="*/ 557842 w 948906"/>
                  <a:gd name="connsiteY14" fmla="*/ 638354 h 724619"/>
                  <a:gd name="connsiteX15" fmla="*/ 506083 w 948906"/>
                  <a:gd name="connsiteY15" fmla="*/ 655607 h 724619"/>
                  <a:gd name="connsiteX16" fmla="*/ 448574 w 948906"/>
                  <a:gd name="connsiteY16" fmla="*/ 603849 h 724619"/>
                  <a:gd name="connsiteX17" fmla="*/ 419819 w 948906"/>
                  <a:gd name="connsiteY17" fmla="*/ 598098 h 724619"/>
                  <a:gd name="connsiteX18" fmla="*/ 356559 w 948906"/>
                  <a:gd name="connsiteY18" fmla="*/ 563592 h 724619"/>
                  <a:gd name="connsiteX19" fmla="*/ 304800 w 948906"/>
                  <a:gd name="connsiteY19" fmla="*/ 575094 h 724619"/>
                  <a:gd name="connsiteX20" fmla="*/ 310551 w 948906"/>
                  <a:gd name="connsiteY20" fmla="*/ 609600 h 724619"/>
                  <a:gd name="connsiteX21" fmla="*/ 310551 w 948906"/>
                  <a:gd name="connsiteY21" fmla="*/ 655607 h 724619"/>
                  <a:gd name="connsiteX22" fmla="*/ 310551 w 948906"/>
                  <a:gd name="connsiteY22" fmla="*/ 684362 h 724619"/>
                  <a:gd name="connsiteX23" fmla="*/ 350808 w 948906"/>
                  <a:gd name="connsiteY23" fmla="*/ 713117 h 724619"/>
                  <a:gd name="connsiteX24" fmla="*/ 17253 w 948906"/>
                  <a:gd name="connsiteY24" fmla="*/ 724619 h 724619"/>
                  <a:gd name="connsiteX25" fmla="*/ 0 w 948906"/>
                  <a:gd name="connsiteY25" fmla="*/ 667109 h 724619"/>
                  <a:gd name="connsiteX26" fmla="*/ 5751 w 948906"/>
                  <a:gd name="connsiteY26" fmla="*/ 0 h 724619"/>
                  <a:gd name="connsiteX27" fmla="*/ 868393 w 948906"/>
                  <a:gd name="connsiteY27" fmla="*/ 63260 h 724619"/>
                  <a:gd name="connsiteX28" fmla="*/ 885645 w 948906"/>
                  <a:gd name="connsiteY28" fmla="*/ 143773 h 724619"/>
                  <a:gd name="connsiteX29" fmla="*/ 937404 w 948906"/>
                  <a:gd name="connsiteY29" fmla="*/ 103517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8906" h="724619">
                    <a:moveTo>
                      <a:pt x="937404" y="103517"/>
                    </a:moveTo>
                    <a:lnTo>
                      <a:pt x="937404" y="103517"/>
                    </a:lnTo>
                    <a:lnTo>
                      <a:pt x="862642" y="189781"/>
                    </a:lnTo>
                    <a:lnTo>
                      <a:pt x="874143" y="270294"/>
                    </a:lnTo>
                    <a:lnTo>
                      <a:pt x="948906" y="327803"/>
                    </a:lnTo>
                    <a:lnTo>
                      <a:pt x="914400" y="368060"/>
                    </a:lnTo>
                    <a:lnTo>
                      <a:pt x="868393" y="373811"/>
                    </a:lnTo>
                    <a:lnTo>
                      <a:pt x="879894" y="425570"/>
                    </a:lnTo>
                    <a:lnTo>
                      <a:pt x="810883" y="408317"/>
                    </a:lnTo>
                    <a:lnTo>
                      <a:pt x="822385" y="483079"/>
                    </a:lnTo>
                    <a:lnTo>
                      <a:pt x="776377" y="506083"/>
                    </a:lnTo>
                    <a:lnTo>
                      <a:pt x="730370" y="454324"/>
                    </a:lnTo>
                    <a:lnTo>
                      <a:pt x="621102" y="552090"/>
                    </a:lnTo>
                    <a:lnTo>
                      <a:pt x="638355" y="621102"/>
                    </a:lnTo>
                    <a:lnTo>
                      <a:pt x="557842" y="638354"/>
                    </a:lnTo>
                    <a:lnTo>
                      <a:pt x="506083" y="655607"/>
                    </a:lnTo>
                    <a:lnTo>
                      <a:pt x="448574" y="603849"/>
                    </a:lnTo>
                    <a:lnTo>
                      <a:pt x="419819" y="598098"/>
                    </a:lnTo>
                    <a:lnTo>
                      <a:pt x="356559" y="563592"/>
                    </a:lnTo>
                    <a:lnTo>
                      <a:pt x="304800" y="575094"/>
                    </a:lnTo>
                    <a:lnTo>
                      <a:pt x="310551" y="609600"/>
                    </a:lnTo>
                    <a:lnTo>
                      <a:pt x="310551" y="655607"/>
                    </a:lnTo>
                    <a:lnTo>
                      <a:pt x="310551" y="684362"/>
                    </a:lnTo>
                    <a:lnTo>
                      <a:pt x="350808" y="713117"/>
                    </a:lnTo>
                    <a:lnTo>
                      <a:pt x="17253" y="724619"/>
                    </a:lnTo>
                    <a:lnTo>
                      <a:pt x="0" y="667109"/>
                    </a:lnTo>
                    <a:lnTo>
                      <a:pt x="5751" y="0"/>
                    </a:lnTo>
                    <a:lnTo>
                      <a:pt x="868393" y="63260"/>
                    </a:lnTo>
                    <a:lnTo>
                      <a:pt x="885645" y="143773"/>
                    </a:lnTo>
                    <a:lnTo>
                      <a:pt x="937404" y="103517"/>
                    </a:lnTo>
                    <a:close/>
                  </a:path>
                </a:pathLst>
              </a:custGeom>
              <a:solidFill>
                <a:srgbClr val="265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4" name="Picture 33">
                <a:extLst>
                  <a:ext uri="{FF2B5EF4-FFF2-40B4-BE49-F238E27FC236}">
                    <a16:creationId xmlns:a16="http://schemas.microsoft.com/office/drawing/2014/main" id="{26BC7320-D1CD-43C7-A91B-EBB3EAE51BEE}"/>
                  </a:ext>
                </a:extLst>
              </p:cNvPr>
              <p:cNvPicPr>
                <a:picLocks noChangeAspect="1"/>
              </p:cNvPicPr>
              <p:nvPr/>
            </p:nvPicPr>
            <p:blipFill>
              <a:blip r:embed="rId5"/>
              <a:stretch>
                <a:fillRect/>
              </a:stretch>
            </p:blipFill>
            <p:spPr>
              <a:xfrm>
                <a:off x="6381445" y="6472762"/>
                <a:ext cx="2077270" cy="267790"/>
              </a:xfrm>
              <a:prstGeom prst="rect">
                <a:avLst/>
              </a:prstGeom>
            </p:spPr>
          </p:pic>
        </p:grpSp>
        <p:sp>
          <p:nvSpPr>
            <p:cNvPr id="9" name="Freeform: Shape 8">
              <a:extLst>
                <a:ext uri="{FF2B5EF4-FFF2-40B4-BE49-F238E27FC236}">
                  <a16:creationId xmlns:a16="http://schemas.microsoft.com/office/drawing/2014/main" id="{112F2356-28A3-4857-8DCC-40B1EF5E088A}"/>
                </a:ext>
              </a:extLst>
            </p:cNvPr>
            <p:cNvSpPr/>
            <p:nvPr/>
          </p:nvSpPr>
          <p:spPr>
            <a:xfrm>
              <a:off x="6262777" y="6165011"/>
              <a:ext cx="2869721" cy="672861"/>
            </a:xfrm>
            <a:custGeom>
              <a:avLst/>
              <a:gdLst>
                <a:gd name="connsiteX0" fmla="*/ 2863970 w 2869721"/>
                <a:gd name="connsiteY0" fmla="*/ 649857 h 672861"/>
                <a:gd name="connsiteX1" fmla="*/ 2725948 w 2869721"/>
                <a:gd name="connsiteY1" fmla="*/ 672861 h 672861"/>
                <a:gd name="connsiteX2" fmla="*/ 2645434 w 2869721"/>
                <a:gd name="connsiteY2" fmla="*/ 667110 h 672861"/>
                <a:gd name="connsiteX3" fmla="*/ 2731698 w 2869721"/>
                <a:gd name="connsiteY3" fmla="*/ 609600 h 672861"/>
                <a:gd name="connsiteX4" fmla="*/ 2639683 w 2869721"/>
                <a:gd name="connsiteY4" fmla="*/ 557842 h 672861"/>
                <a:gd name="connsiteX5" fmla="*/ 2639683 w 2869721"/>
                <a:gd name="connsiteY5" fmla="*/ 471578 h 672861"/>
                <a:gd name="connsiteX6" fmla="*/ 2610929 w 2869721"/>
                <a:gd name="connsiteY6" fmla="*/ 448574 h 672861"/>
                <a:gd name="connsiteX7" fmla="*/ 2656936 w 2869721"/>
                <a:gd name="connsiteY7" fmla="*/ 379563 h 672861"/>
                <a:gd name="connsiteX8" fmla="*/ 2691442 w 2869721"/>
                <a:gd name="connsiteY8" fmla="*/ 333555 h 672861"/>
                <a:gd name="connsiteX9" fmla="*/ 2662687 w 2869721"/>
                <a:gd name="connsiteY9" fmla="*/ 264544 h 672861"/>
                <a:gd name="connsiteX10" fmla="*/ 2593676 w 2869721"/>
                <a:gd name="connsiteY10" fmla="*/ 247291 h 672861"/>
                <a:gd name="connsiteX11" fmla="*/ 2651185 w 2869721"/>
                <a:gd name="connsiteY11" fmla="*/ 172529 h 672861"/>
                <a:gd name="connsiteX12" fmla="*/ 2564921 w 2869721"/>
                <a:gd name="connsiteY12" fmla="*/ 138023 h 672861"/>
                <a:gd name="connsiteX13" fmla="*/ 2576423 w 2869721"/>
                <a:gd name="connsiteY13" fmla="*/ 195532 h 672861"/>
                <a:gd name="connsiteX14" fmla="*/ 2564921 w 2869721"/>
                <a:gd name="connsiteY14" fmla="*/ 230038 h 672861"/>
                <a:gd name="connsiteX15" fmla="*/ 2513163 w 2869721"/>
                <a:gd name="connsiteY15" fmla="*/ 235789 h 672861"/>
                <a:gd name="connsiteX16" fmla="*/ 2484408 w 2869721"/>
                <a:gd name="connsiteY16" fmla="*/ 281797 h 672861"/>
                <a:gd name="connsiteX17" fmla="*/ 2444151 w 2869721"/>
                <a:gd name="connsiteY17" fmla="*/ 293298 h 672861"/>
                <a:gd name="connsiteX18" fmla="*/ 2449902 w 2869721"/>
                <a:gd name="connsiteY18" fmla="*/ 207034 h 672861"/>
                <a:gd name="connsiteX19" fmla="*/ 2490159 w 2869721"/>
                <a:gd name="connsiteY19" fmla="*/ 149525 h 672861"/>
                <a:gd name="connsiteX20" fmla="*/ 2380891 w 2869721"/>
                <a:gd name="connsiteY20" fmla="*/ 120770 h 672861"/>
                <a:gd name="connsiteX21" fmla="*/ 2306129 w 2869721"/>
                <a:gd name="connsiteY21" fmla="*/ 138023 h 672861"/>
                <a:gd name="connsiteX22" fmla="*/ 2231366 w 2869721"/>
                <a:gd name="connsiteY22" fmla="*/ 155276 h 672861"/>
                <a:gd name="connsiteX23" fmla="*/ 2219865 w 2869721"/>
                <a:gd name="connsiteY23" fmla="*/ 276046 h 672861"/>
                <a:gd name="connsiteX24" fmla="*/ 2219865 w 2869721"/>
                <a:gd name="connsiteY24" fmla="*/ 431321 h 672861"/>
                <a:gd name="connsiteX25" fmla="*/ 2237117 w 2869721"/>
                <a:gd name="connsiteY25" fmla="*/ 477329 h 672861"/>
                <a:gd name="connsiteX26" fmla="*/ 2237117 w 2869721"/>
                <a:gd name="connsiteY26" fmla="*/ 540589 h 672861"/>
                <a:gd name="connsiteX27" fmla="*/ 2288876 w 2869721"/>
                <a:gd name="connsiteY27" fmla="*/ 609600 h 672861"/>
                <a:gd name="connsiteX28" fmla="*/ 2283125 w 2869721"/>
                <a:gd name="connsiteY28" fmla="*/ 672861 h 672861"/>
                <a:gd name="connsiteX29" fmla="*/ 1794295 w 2869721"/>
                <a:gd name="connsiteY29" fmla="*/ 667110 h 672861"/>
                <a:gd name="connsiteX30" fmla="*/ 1662023 w 2869721"/>
                <a:gd name="connsiteY30" fmla="*/ 621102 h 672861"/>
                <a:gd name="connsiteX31" fmla="*/ 1593012 w 2869721"/>
                <a:gd name="connsiteY31" fmla="*/ 598098 h 672861"/>
                <a:gd name="connsiteX32" fmla="*/ 1408981 w 2869721"/>
                <a:gd name="connsiteY32" fmla="*/ 655608 h 672861"/>
                <a:gd name="connsiteX33" fmla="*/ 0 w 2869721"/>
                <a:gd name="connsiteY33" fmla="*/ 661359 h 672861"/>
                <a:gd name="connsiteX34" fmla="*/ 701615 w 2869721"/>
                <a:gd name="connsiteY34" fmla="*/ 598098 h 672861"/>
                <a:gd name="connsiteX35" fmla="*/ 2168106 w 2869721"/>
                <a:gd name="connsiteY35" fmla="*/ 529087 h 672861"/>
                <a:gd name="connsiteX36" fmla="*/ 2133600 w 2869721"/>
                <a:gd name="connsiteY36" fmla="*/ 161027 h 672861"/>
                <a:gd name="connsiteX37" fmla="*/ 2260121 w 2869721"/>
                <a:gd name="connsiteY37" fmla="*/ 34506 h 672861"/>
                <a:gd name="connsiteX38" fmla="*/ 2478657 w 2869721"/>
                <a:gd name="connsiteY38" fmla="*/ 0 h 672861"/>
                <a:gd name="connsiteX39" fmla="*/ 2668438 w 2869721"/>
                <a:gd name="connsiteY39" fmla="*/ 40257 h 672861"/>
                <a:gd name="connsiteX40" fmla="*/ 2823714 w 2869721"/>
                <a:gd name="connsiteY40" fmla="*/ 51759 h 672861"/>
                <a:gd name="connsiteX41" fmla="*/ 2869721 w 2869721"/>
                <a:gd name="connsiteY41" fmla="*/ 63261 h 672861"/>
                <a:gd name="connsiteX42" fmla="*/ 2863970 w 2869721"/>
                <a:gd name="connsiteY42" fmla="*/ 649857 h 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9721" h="672861">
                  <a:moveTo>
                    <a:pt x="2863970" y="649857"/>
                  </a:moveTo>
                  <a:lnTo>
                    <a:pt x="2725948" y="672861"/>
                  </a:lnTo>
                  <a:lnTo>
                    <a:pt x="2645434" y="667110"/>
                  </a:lnTo>
                  <a:lnTo>
                    <a:pt x="2731698" y="609600"/>
                  </a:lnTo>
                  <a:lnTo>
                    <a:pt x="2639683" y="557842"/>
                  </a:lnTo>
                  <a:lnTo>
                    <a:pt x="2639683" y="471578"/>
                  </a:lnTo>
                  <a:lnTo>
                    <a:pt x="2610929" y="448574"/>
                  </a:lnTo>
                  <a:lnTo>
                    <a:pt x="2656936" y="379563"/>
                  </a:lnTo>
                  <a:lnTo>
                    <a:pt x="2691442" y="333555"/>
                  </a:lnTo>
                  <a:lnTo>
                    <a:pt x="2662687" y="264544"/>
                  </a:lnTo>
                  <a:lnTo>
                    <a:pt x="2593676" y="247291"/>
                  </a:lnTo>
                  <a:lnTo>
                    <a:pt x="2651185" y="172529"/>
                  </a:lnTo>
                  <a:lnTo>
                    <a:pt x="2564921" y="138023"/>
                  </a:lnTo>
                  <a:lnTo>
                    <a:pt x="2576423" y="195532"/>
                  </a:lnTo>
                  <a:lnTo>
                    <a:pt x="2564921" y="230038"/>
                  </a:lnTo>
                  <a:lnTo>
                    <a:pt x="2513163" y="235789"/>
                  </a:lnTo>
                  <a:lnTo>
                    <a:pt x="2484408" y="281797"/>
                  </a:lnTo>
                  <a:lnTo>
                    <a:pt x="2444151" y="293298"/>
                  </a:lnTo>
                  <a:lnTo>
                    <a:pt x="2449902" y="207034"/>
                  </a:lnTo>
                  <a:lnTo>
                    <a:pt x="2490159" y="149525"/>
                  </a:lnTo>
                  <a:lnTo>
                    <a:pt x="2380891" y="120770"/>
                  </a:lnTo>
                  <a:lnTo>
                    <a:pt x="2306129" y="138023"/>
                  </a:lnTo>
                  <a:lnTo>
                    <a:pt x="2231366" y="155276"/>
                  </a:lnTo>
                  <a:lnTo>
                    <a:pt x="2219865" y="276046"/>
                  </a:lnTo>
                  <a:lnTo>
                    <a:pt x="2219865" y="431321"/>
                  </a:lnTo>
                  <a:lnTo>
                    <a:pt x="2237117" y="477329"/>
                  </a:lnTo>
                  <a:lnTo>
                    <a:pt x="2237117" y="540589"/>
                  </a:lnTo>
                  <a:lnTo>
                    <a:pt x="2288876" y="609600"/>
                  </a:lnTo>
                  <a:lnTo>
                    <a:pt x="2283125" y="672861"/>
                  </a:lnTo>
                  <a:lnTo>
                    <a:pt x="1794295" y="667110"/>
                  </a:lnTo>
                  <a:lnTo>
                    <a:pt x="1662023" y="621102"/>
                  </a:lnTo>
                  <a:lnTo>
                    <a:pt x="1593012" y="598098"/>
                  </a:lnTo>
                  <a:lnTo>
                    <a:pt x="1408981" y="655608"/>
                  </a:lnTo>
                  <a:lnTo>
                    <a:pt x="0" y="661359"/>
                  </a:lnTo>
                  <a:cubicBezTo>
                    <a:pt x="667028" y="596426"/>
                    <a:pt x="432214" y="598098"/>
                    <a:pt x="701615" y="598098"/>
                  </a:cubicBezTo>
                  <a:lnTo>
                    <a:pt x="2168106" y="529087"/>
                  </a:lnTo>
                  <a:lnTo>
                    <a:pt x="2133600" y="161027"/>
                  </a:lnTo>
                  <a:lnTo>
                    <a:pt x="2260121" y="34506"/>
                  </a:lnTo>
                  <a:lnTo>
                    <a:pt x="2478657" y="0"/>
                  </a:lnTo>
                  <a:lnTo>
                    <a:pt x="2668438" y="40257"/>
                  </a:lnTo>
                  <a:lnTo>
                    <a:pt x="2823714" y="51759"/>
                  </a:lnTo>
                  <a:lnTo>
                    <a:pt x="2869721" y="63261"/>
                  </a:lnTo>
                  <a:lnTo>
                    <a:pt x="2863970" y="649857"/>
                  </a:lnTo>
                  <a:close/>
                </a:path>
              </a:pathLst>
            </a:custGeom>
            <a:solidFill>
              <a:srgbClr val="265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3" name="Rectangle 22">
            <a:extLst>
              <a:ext uri="{FF2B5EF4-FFF2-40B4-BE49-F238E27FC236}">
                <a16:creationId xmlns:a16="http://schemas.microsoft.com/office/drawing/2014/main" id="{0F181C82-CBF7-4F48-9B2C-9BF372FF1093}"/>
              </a:ext>
            </a:extLst>
          </p:cNvPr>
          <p:cNvSpPr/>
          <p:nvPr/>
        </p:nvSpPr>
        <p:spPr>
          <a:xfrm>
            <a:off x="0" y="428625"/>
            <a:ext cx="9143999" cy="1473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E1950-0D74-4202-90C1-C0AC2BDF2CE8}"/>
              </a:ext>
            </a:extLst>
          </p:cNvPr>
          <p:cNvSpPr>
            <a:spLocks noGrp="1"/>
          </p:cNvSpPr>
          <p:nvPr>
            <p:ph type="title"/>
          </p:nvPr>
        </p:nvSpPr>
        <p:spPr>
          <a:xfrm>
            <a:off x="339228" y="592399"/>
            <a:ext cx="8555606" cy="538564"/>
          </a:xfrm>
        </p:spPr>
        <p:txBody>
          <a:bodyPr>
            <a:noAutofit/>
          </a:bodyPr>
          <a:lstStyle/>
          <a:p>
            <a:pPr algn="ctr"/>
            <a:r>
              <a:rPr lang="en-US" sz="3200" dirty="0">
                <a:solidFill>
                  <a:schemeClr val="tx1"/>
                </a:solidFill>
                <a:latin typeface="+mn-lt"/>
              </a:rPr>
              <a:t>How to improve our data, save lives, and reduce financial losses?</a:t>
            </a:r>
          </a:p>
        </p:txBody>
      </p:sp>
      <p:grpSp>
        <p:nvGrpSpPr>
          <p:cNvPr id="3" name="Group 2">
            <a:extLst>
              <a:ext uri="{FF2B5EF4-FFF2-40B4-BE49-F238E27FC236}">
                <a16:creationId xmlns:a16="http://schemas.microsoft.com/office/drawing/2014/main" id="{0C658FF9-206C-4B60-82C6-0E80CBE2622D}"/>
              </a:ext>
            </a:extLst>
          </p:cNvPr>
          <p:cNvGrpSpPr/>
          <p:nvPr/>
        </p:nvGrpSpPr>
        <p:grpSpPr>
          <a:xfrm>
            <a:off x="2426911" y="1338868"/>
            <a:ext cx="2301606" cy="3294754"/>
            <a:chOff x="-99301" y="1334972"/>
            <a:chExt cx="2301606" cy="3294754"/>
          </a:xfrm>
        </p:grpSpPr>
        <p:pic>
          <p:nvPicPr>
            <p:cNvPr id="22" name="Picture 21">
              <a:extLst>
                <a:ext uri="{FF2B5EF4-FFF2-40B4-BE49-F238E27FC236}">
                  <a16:creationId xmlns:a16="http://schemas.microsoft.com/office/drawing/2014/main" id="{87A981E0-F28D-4FAA-A0C6-F0150BB3FE05}"/>
                </a:ext>
              </a:extLst>
            </p:cNvPr>
            <p:cNvPicPr>
              <a:picLocks noChangeAspect="1"/>
            </p:cNvPicPr>
            <p:nvPr/>
          </p:nvPicPr>
          <p:blipFill>
            <a:blip r:embed="rId7"/>
            <a:stretch>
              <a:fillRect/>
            </a:stretch>
          </p:blipFill>
          <p:spPr>
            <a:xfrm>
              <a:off x="562202" y="2170807"/>
              <a:ext cx="941558" cy="1437115"/>
            </a:xfrm>
            <a:prstGeom prst="rect">
              <a:avLst/>
            </a:prstGeom>
            <a:ln>
              <a:solidFill>
                <a:schemeClr val="bg1"/>
              </a:solidFill>
            </a:ln>
          </p:spPr>
        </p:pic>
        <p:sp>
          <p:nvSpPr>
            <p:cNvPr id="29" name="TextBox 28">
              <a:extLst>
                <a:ext uri="{FF2B5EF4-FFF2-40B4-BE49-F238E27FC236}">
                  <a16:creationId xmlns:a16="http://schemas.microsoft.com/office/drawing/2014/main" id="{58FFEA1A-CD8C-4CA8-9906-80D55C7A6360}"/>
                </a:ext>
              </a:extLst>
            </p:cNvPr>
            <p:cNvSpPr txBox="1"/>
            <p:nvPr/>
          </p:nvSpPr>
          <p:spPr>
            <a:xfrm>
              <a:off x="270684" y="1334972"/>
              <a:ext cx="1678470" cy="553998"/>
            </a:xfrm>
            <a:prstGeom prst="rect">
              <a:avLst/>
            </a:prstGeom>
            <a:noFill/>
          </p:spPr>
          <p:txBody>
            <a:bodyPr wrap="square" rtlCol="0">
              <a:spAutoFit/>
            </a:bodyPr>
            <a:lstStyle/>
            <a:p>
              <a:pPr algn="ctr">
                <a:lnSpc>
                  <a:spcPts val="1800"/>
                </a:lnSpc>
              </a:pPr>
              <a:r>
                <a:rPr lang="en-US" dirty="0">
                  <a:latin typeface="Arial Narrow" panose="020B0606020202030204" pitchFamily="34" charset="0"/>
                </a:rPr>
                <a:t>OLD Tech: </a:t>
              </a:r>
            </a:p>
            <a:p>
              <a:pPr algn="ctr">
                <a:lnSpc>
                  <a:spcPts val="1800"/>
                </a:lnSpc>
              </a:pPr>
              <a:r>
                <a:rPr lang="en-US" dirty="0">
                  <a:latin typeface="Arial Narrow" panose="020B0606020202030204" pitchFamily="34" charset="0"/>
                </a:rPr>
                <a:t>Moored Buoy</a:t>
              </a:r>
            </a:p>
          </p:txBody>
        </p:sp>
        <p:sp>
          <p:nvSpPr>
            <p:cNvPr id="31" name="TextBox 30">
              <a:extLst>
                <a:ext uri="{FF2B5EF4-FFF2-40B4-BE49-F238E27FC236}">
                  <a16:creationId xmlns:a16="http://schemas.microsoft.com/office/drawing/2014/main" id="{CF31E88E-77D7-40E1-8436-1F6B7399C58F}"/>
                </a:ext>
              </a:extLst>
            </p:cNvPr>
            <p:cNvSpPr txBox="1"/>
            <p:nvPr/>
          </p:nvSpPr>
          <p:spPr>
            <a:xfrm>
              <a:off x="-99301" y="3706396"/>
              <a:ext cx="2301606"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-High-cost device</a:t>
              </a:r>
            </a:p>
            <a:p>
              <a:pPr algn="ctr"/>
              <a:r>
                <a:rPr lang="en-US" dirty="0">
                  <a:solidFill>
                    <a:schemeClr val="bg1"/>
                  </a:solidFill>
                  <a:latin typeface="Arial" panose="020B0604020202020204" pitchFamily="34" charset="0"/>
                  <a:cs typeface="Arial" panose="020B0604020202020204" pitchFamily="34" charset="0"/>
                </a:rPr>
                <a:t>-High-cost to deploy</a:t>
              </a:r>
            </a:p>
            <a:p>
              <a:pPr algn="ctr"/>
              <a:r>
                <a:rPr lang="en-US" dirty="0">
                  <a:solidFill>
                    <a:schemeClr val="bg1"/>
                  </a:solidFill>
                  <a:latin typeface="Arial" panose="020B0604020202020204" pitchFamily="34" charset="0"/>
                  <a:cs typeface="Arial" panose="020B0604020202020204" pitchFamily="34" charset="0"/>
                </a:rPr>
                <a:t>-Single location</a:t>
              </a:r>
            </a:p>
          </p:txBody>
        </p:sp>
      </p:grpSp>
      <p:grpSp>
        <p:nvGrpSpPr>
          <p:cNvPr id="12" name="Group 11">
            <a:extLst>
              <a:ext uri="{FF2B5EF4-FFF2-40B4-BE49-F238E27FC236}">
                <a16:creationId xmlns:a16="http://schemas.microsoft.com/office/drawing/2014/main" id="{70CCCCE4-F6B5-4308-BA1F-ED0249FF729A}"/>
              </a:ext>
            </a:extLst>
          </p:cNvPr>
          <p:cNvGrpSpPr/>
          <p:nvPr/>
        </p:nvGrpSpPr>
        <p:grpSpPr>
          <a:xfrm>
            <a:off x="-282" y="1369335"/>
            <a:ext cx="2301606" cy="3487650"/>
            <a:chOff x="2193767" y="1379702"/>
            <a:chExt cx="2301606" cy="3487650"/>
          </a:xfrm>
        </p:grpSpPr>
        <p:pic>
          <p:nvPicPr>
            <p:cNvPr id="27" name="Picture 26">
              <a:extLst>
                <a:ext uri="{FF2B5EF4-FFF2-40B4-BE49-F238E27FC236}">
                  <a16:creationId xmlns:a16="http://schemas.microsoft.com/office/drawing/2014/main" id="{FBA389CC-5DD0-431C-BCCA-B92B28DAC8A1}"/>
                </a:ext>
              </a:extLst>
            </p:cNvPr>
            <p:cNvPicPr>
              <a:picLocks noChangeAspect="1"/>
            </p:cNvPicPr>
            <p:nvPr/>
          </p:nvPicPr>
          <p:blipFill>
            <a:blip r:embed="rId8"/>
            <a:stretch>
              <a:fillRect/>
            </a:stretch>
          </p:blipFill>
          <p:spPr>
            <a:xfrm>
              <a:off x="2644783" y="2132708"/>
              <a:ext cx="1399574" cy="1482574"/>
            </a:xfrm>
            <a:prstGeom prst="rect">
              <a:avLst/>
            </a:prstGeom>
            <a:ln>
              <a:solidFill>
                <a:schemeClr val="bg1"/>
              </a:solidFill>
            </a:ln>
          </p:spPr>
        </p:pic>
        <p:sp>
          <p:nvSpPr>
            <p:cNvPr id="35" name="TextBox 34">
              <a:extLst>
                <a:ext uri="{FF2B5EF4-FFF2-40B4-BE49-F238E27FC236}">
                  <a16:creationId xmlns:a16="http://schemas.microsoft.com/office/drawing/2014/main" id="{DFC624EC-3A0B-49F8-BE15-B033792A816F}"/>
                </a:ext>
              </a:extLst>
            </p:cNvPr>
            <p:cNvSpPr txBox="1"/>
            <p:nvPr/>
          </p:nvSpPr>
          <p:spPr>
            <a:xfrm>
              <a:off x="2533276" y="1379702"/>
              <a:ext cx="1678470" cy="553998"/>
            </a:xfrm>
            <a:prstGeom prst="rect">
              <a:avLst/>
            </a:prstGeom>
            <a:noFill/>
          </p:spPr>
          <p:txBody>
            <a:bodyPr wrap="square" rtlCol="0">
              <a:spAutoFit/>
            </a:bodyPr>
            <a:lstStyle/>
            <a:p>
              <a:pPr algn="ctr">
                <a:lnSpc>
                  <a:spcPts val="1800"/>
                </a:lnSpc>
              </a:pPr>
              <a:r>
                <a:rPr lang="en-US" dirty="0">
                  <a:latin typeface="Arial Narrow" panose="020B0606020202030204" pitchFamily="34" charset="0"/>
                </a:rPr>
                <a:t>OLD Tech: </a:t>
              </a:r>
            </a:p>
            <a:p>
              <a:pPr algn="ctr">
                <a:lnSpc>
                  <a:spcPts val="1800"/>
                </a:lnSpc>
              </a:pPr>
              <a:r>
                <a:rPr lang="en-US" dirty="0">
                  <a:latin typeface="Arial Narrow" panose="020B0606020202030204" pitchFamily="34" charset="0"/>
                </a:rPr>
                <a:t>XBT</a:t>
              </a:r>
            </a:p>
          </p:txBody>
        </p:sp>
        <p:sp>
          <p:nvSpPr>
            <p:cNvPr id="36" name="TextBox 35">
              <a:extLst>
                <a:ext uri="{FF2B5EF4-FFF2-40B4-BE49-F238E27FC236}">
                  <a16:creationId xmlns:a16="http://schemas.microsoft.com/office/drawing/2014/main" id="{F281FD59-941B-4443-A188-B894F912ED7C}"/>
                </a:ext>
              </a:extLst>
            </p:cNvPr>
            <p:cNvSpPr txBox="1"/>
            <p:nvPr/>
          </p:nvSpPr>
          <p:spPr>
            <a:xfrm>
              <a:off x="2193767" y="3667023"/>
              <a:ext cx="2301606"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-Low-cost device</a:t>
              </a:r>
            </a:p>
            <a:p>
              <a:pPr algn="ctr"/>
              <a:r>
                <a:rPr lang="en-US" dirty="0">
                  <a:solidFill>
                    <a:schemeClr val="bg1"/>
                  </a:solidFill>
                  <a:latin typeface="Arial" panose="020B0604020202020204" pitchFamily="34" charset="0"/>
                  <a:cs typeface="Arial" panose="020B0604020202020204" pitchFamily="34" charset="0"/>
                </a:rPr>
                <a:t>-High-cost to deploy</a:t>
              </a:r>
            </a:p>
            <a:p>
              <a:pPr algn="ctr"/>
              <a:r>
                <a:rPr lang="en-US" dirty="0">
                  <a:solidFill>
                    <a:schemeClr val="bg1"/>
                  </a:solidFill>
                  <a:latin typeface="Arial" panose="020B0604020202020204" pitchFamily="34" charset="0"/>
                  <a:cs typeface="Arial" panose="020B0604020202020204" pitchFamily="34" charset="0"/>
                </a:rPr>
                <a:t>-Single use: 1 data set</a:t>
              </a:r>
            </a:p>
          </p:txBody>
        </p:sp>
      </p:grpSp>
      <p:grpSp>
        <p:nvGrpSpPr>
          <p:cNvPr id="21" name="Group 20">
            <a:extLst>
              <a:ext uri="{FF2B5EF4-FFF2-40B4-BE49-F238E27FC236}">
                <a16:creationId xmlns:a16="http://schemas.microsoft.com/office/drawing/2014/main" id="{B355856A-9703-46B3-A25E-C1AE860F2D35}"/>
              </a:ext>
            </a:extLst>
          </p:cNvPr>
          <p:cNvGrpSpPr/>
          <p:nvPr/>
        </p:nvGrpSpPr>
        <p:grpSpPr>
          <a:xfrm>
            <a:off x="677325" y="1412712"/>
            <a:ext cx="8038307" cy="5279122"/>
            <a:chOff x="677325" y="1412712"/>
            <a:chExt cx="8038307" cy="5279122"/>
          </a:xfrm>
        </p:grpSpPr>
        <p:sp>
          <p:nvSpPr>
            <p:cNvPr id="41" name="Title 1">
              <a:extLst>
                <a:ext uri="{FF2B5EF4-FFF2-40B4-BE49-F238E27FC236}">
                  <a16:creationId xmlns:a16="http://schemas.microsoft.com/office/drawing/2014/main" id="{A45FDB1F-5B8F-4082-AF79-B61DF579AB6F}"/>
                </a:ext>
              </a:extLst>
            </p:cNvPr>
            <p:cNvSpPr txBox="1">
              <a:spLocks/>
            </p:cNvSpPr>
            <p:nvPr/>
          </p:nvSpPr>
          <p:spPr>
            <a:xfrm>
              <a:off x="677325" y="5586191"/>
              <a:ext cx="4718953" cy="538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pPr algn="ctr"/>
              <a:r>
                <a:rPr lang="en-US" sz="2500" dirty="0">
                  <a:solidFill>
                    <a:schemeClr val="bg1"/>
                  </a:solidFill>
                </a:rPr>
                <a:t>Boston Engineering Sondes:</a:t>
              </a:r>
            </a:p>
          </p:txBody>
        </p:sp>
        <p:grpSp>
          <p:nvGrpSpPr>
            <p:cNvPr id="13" name="Group 12">
              <a:extLst>
                <a:ext uri="{FF2B5EF4-FFF2-40B4-BE49-F238E27FC236}">
                  <a16:creationId xmlns:a16="http://schemas.microsoft.com/office/drawing/2014/main" id="{23C403DB-0A06-4153-8974-9E621FDE54B2}"/>
                </a:ext>
              </a:extLst>
            </p:cNvPr>
            <p:cNvGrpSpPr/>
            <p:nvPr/>
          </p:nvGrpSpPr>
          <p:grpSpPr>
            <a:xfrm>
              <a:off x="5132338" y="1412712"/>
              <a:ext cx="3583294" cy="5279122"/>
              <a:chOff x="5132338" y="1412712"/>
              <a:chExt cx="3583294" cy="5279122"/>
            </a:xfrm>
          </p:grpSpPr>
          <p:sp>
            <p:nvSpPr>
              <p:cNvPr id="30" name="TextBox 29">
                <a:extLst>
                  <a:ext uri="{FF2B5EF4-FFF2-40B4-BE49-F238E27FC236}">
                    <a16:creationId xmlns:a16="http://schemas.microsoft.com/office/drawing/2014/main" id="{52F366FF-73D8-4DF3-8EB2-04627B29E836}"/>
                  </a:ext>
                </a:extLst>
              </p:cNvPr>
              <p:cNvSpPr txBox="1"/>
              <p:nvPr/>
            </p:nvSpPr>
            <p:spPr>
              <a:xfrm>
                <a:off x="5132338" y="1412712"/>
                <a:ext cx="3583294" cy="461665"/>
              </a:xfrm>
              <a:prstGeom prst="rect">
                <a:avLst/>
              </a:prstGeom>
              <a:noFill/>
            </p:spPr>
            <p:txBody>
              <a:bodyPr wrap="square" rtlCol="0">
                <a:spAutoFit/>
              </a:bodyPr>
              <a:lstStyle/>
              <a:p>
                <a:pPr algn="ctr"/>
                <a:r>
                  <a:rPr lang="en-US" sz="2400" b="1" dirty="0">
                    <a:latin typeface="Arial Narrow" panose="020B0606020202030204" pitchFamily="34" charset="0"/>
                  </a:rPr>
                  <a:t>Boston Engineering MASED</a:t>
                </a:r>
              </a:p>
            </p:txBody>
          </p:sp>
          <p:sp>
            <p:nvSpPr>
              <p:cNvPr id="32" name="TextBox 31">
                <a:extLst>
                  <a:ext uri="{FF2B5EF4-FFF2-40B4-BE49-F238E27FC236}">
                    <a16:creationId xmlns:a16="http://schemas.microsoft.com/office/drawing/2014/main" id="{2BC364AE-7F79-4FB7-8D21-20D2F8D15A89}"/>
                  </a:ext>
                </a:extLst>
              </p:cNvPr>
              <p:cNvSpPr txBox="1"/>
              <p:nvPr/>
            </p:nvSpPr>
            <p:spPr>
              <a:xfrm>
                <a:off x="5208814" y="5060618"/>
                <a:ext cx="3351063" cy="163121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-Many deploy options</a:t>
                </a:r>
              </a:p>
              <a:p>
                <a:pPr algn="ctr"/>
                <a:r>
                  <a:rPr lang="en-US" sz="2000" dirty="0">
                    <a:solidFill>
                      <a:schemeClr val="bg1"/>
                    </a:solidFill>
                    <a:latin typeface="Arial" panose="020B0604020202020204" pitchFamily="34" charset="0"/>
                    <a:cs typeface="Arial" panose="020B0604020202020204" pitchFamily="34" charset="0"/>
                  </a:rPr>
                  <a:t>-Target needed data!</a:t>
                </a:r>
              </a:p>
              <a:p>
                <a:pPr algn="ctr"/>
                <a:r>
                  <a:rPr lang="en-US" sz="2000" dirty="0">
                    <a:solidFill>
                      <a:schemeClr val="bg1"/>
                    </a:solidFill>
                    <a:latin typeface="Arial" panose="020B0604020202020204" pitchFamily="34" charset="0"/>
                    <a:cs typeface="Arial" panose="020B0604020202020204" pitchFamily="34" charset="0"/>
                  </a:rPr>
                  <a:t>-Low-cost, multiple profiles</a:t>
                </a:r>
              </a:p>
              <a:p>
                <a:pPr algn="ctr"/>
                <a:r>
                  <a:rPr lang="en-US" sz="2000" dirty="0">
                    <a:solidFill>
                      <a:schemeClr val="bg1"/>
                    </a:solidFill>
                    <a:latin typeface="Arial" panose="020B0604020202020204" pitchFamily="34" charset="0"/>
                    <a:cs typeface="Arial" panose="020B0604020202020204" pitchFamily="34" charset="0"/>
                  </a:rPr>
                  <a:t>-Data from multiple points up and down</a:t>
                </a:r>
                <a:endParaRPr lang="en-US" sz="2400" dirty="0">
                  <a:solidFill>
                    <a:schemeClr val="bg1"/>
                  </a:solidFill>
                </a:endParaRPr>
              </a:p>
            </p:txBody>
          </p:sp>
          <p:pic>
            <p:nvPicPr>
              <p:cNvPr id="40" name="MASED Alaska Testing 191025 WMV.wmv">
                <a:hlinkClick r:id="" action="ppaction://media"/>
                <a:extLst>
                  <a:ext uri="{FF2B5EF4-FFF2-40B4-BE49-F238E27FC236}">
                    <a16:creationId xmlns:a16="http://schemas.microsoft.com/office/drawing/2014/main" id="{501BCC59-B4A4-4E21-BC20-108B74673FE9}"/>
                  </a:ext>
                </a:extLst>
              </p:cNvPr>
              <p:cNvPicPr>
                <a:picLocks noChangeAspect="1"/>
              </p:cNvPicPr>
              <p:nvPr>
                <a:videoFile r:link="rId1"/>
                <p:extLst>
                  <p:ext uri="{DAA4B4D4-6D71-4841-9C94-3DE7FCFB9230}">
                    <p14:media xmlns:p14="http://schemas.microsoft.com/office/powerpoint/2010/main" r:embed="rId2">
                      <p14:trim st="9282" end="18610"/>
                    </p14:media>
                  </p:ext>
                </p:extLst>
              </p:nvPr>
            </p:nvPicPr>
            <p:blipFill rotWithShape="1">
              <a:blip r:embed="rId9"/>
              <a:srcRect l="26609" t="13521" r="35841" b="24292"/>
              <a:stretch/>
            </p:blipFill>
            <p:spPr>
              <a:xfrm>
                <a:off x="5288093" y="1997625"/>
                <a:ext cx="3271785" cy="3048000"/>
              </a:xfrm>
              <a:prstGeom prst="rect">
                <a:avLst/>
              </a:prstGeom>
            </p:spPr>
          </p:pic>
        </p:grpSp>
      </p:grpSp>
      <p:pic>
        <p:nvPicPr>
          <p:cNvPr id="28" name="Picture 27">
            <a:extLst>
              <a:ext uri="{FF2B5EF4-FFF2-40B4-BE49-F238E27FC236}">
                <a16:creationId xmlns:a16="http://schemas.microsoft.com/office/drawing/2014/main" id="{107A8E15-47C5-4554-A4CE-FE174E74F195}"/>
              </a:ext>
            </a:extLst>
          </p:cNvPr>
          <p:cNvPicPr>
            <a:picLocks noChangeAspect="1"/>
          </p:cNvPicPr>
          <p:nvPr/>
        </p:nvPicPr>
        <p:blipFill>
          <a:blip r:embed="rId10"/>
          <a:stretch>
            <a:fillRect/>
          </a:stretch>
        </p:blipFill>
        <p:spPr>
          <a:xfrm>
            <a:off x="5269768" y="2106981"/>
            <a:ext cx="3284247" cy="2870763"/>
          </a:xfrm>
          <a:prstGeom prst="rect">
            <a:avLst/>
          </a:prstGeom>
        </p:spPr>
      </p:pic>
    </p:spTree>
    <p:extLst>
      <p:ext uri="{BB962C8B-B14F-4D97-AF65-F5344CB8AC3E}">
        <p14:creationId xmlns:p14="http://schemas.microsoft.com/office/powerpoint/2010/main" val="101082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repeatCount="indefinite" fill="hold" display="0">
                  <p:stCondLst>
                    <p:cond delay="indefinite"/>
                  </p:stCondLst>
                </p:cTn>
                <p:tgtEl>
                  <p:spTgt spid="4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1E496A-01BE-480B-9F88-80E9E47F7278}"/>
              </a:ext>
            </a:extLst>
          </p:cNvPr>
          <p:cNvPicPr>
            <a:picLocks noChangeAspect="1"/>
          </p:cNvPicPr>
          <p:nvPr/>
        </p:nvPicPr>
        <p:blipFill rotWithShape="1">
          <a:blip r:embed="rId3"/>
          <a:srcRect b="8945"/>
          <a:stretch/>
        </p:blipFill>
        <p:spPr>
          <a:xfrm>
            <a:off x="1537628" y="1631773"/>
            <a:ext cx="6096000" cy="4653856"/>
          </a:xfrm>
          <a:prstGeom prst="rect">
            <a:avLst/>
          </a:prstGeom>
        </p:spPr>
      </p:pic>
      <p:sp>
        <p:nvSpPr>
          <p:cNvPr id="3" name="Slide Number Placeholder 2"/>
          <p:cNvSpPr>
            <a:spLocks noGrp="1"/>
          </p:cNvSpPr>
          <p:nvPr>
            <p:ph type="sldNum" sz="quarter" idx="11"/>
          </p:nvPr>
        </p:nvSpPr>
        <p:spPr/>
        <p:txBody>
          <a:bodyPr/>
          <a:lstStyle/>
          <a:p>
            <a:fld id="{4946CD0A-4045-4300-B0F3-3FF8E0BAA0F8}" type="slidenum">
              <a:rPr lang="en-US" smtClean="0"/>
              <a:pPr/>
              <a:t>8</a:t>
            </a:fld>
            <a:endParaRPr lang="en-US" dirty="0"/>
          </a:p>
        </p:txBody>
      </p:sp>
      <p:sp>
        <p:nvSpPr>
          <p:cNvPr id="10" name="Slide Number Placeholder 2"/>
          <p:cNvSpPr txBox="1">
            <a:spLocks/>
          </p:cNvSpPr>
          <p:nvPr/>
        </p:nvSpPr>
        <p:spPr>
          <a:xfrm>
            <a:off x="8686800" y="6650442"/>
            <a:ext cx="316702" cy="17836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46CD0A-4045-4300-B0F3-3FF8E0BAA0F8}" type="slidenum">
              <a:rPr lang="en-US" smtClean="0"/>
              <a:pPr/>
              <a:t>8</a:t>
            </a:fld>
            <a:endParaRPr lang="en-US" dirty="0"/>
          </a:p>
        </p:txBody>
      </p:sp>
      <p:grpSp>
        <p:nvGrpSpPr>
          <p:cNvPr id="11" name="Group 10">
            <a:extLst>
              <a:ext uri="{FF2B5EF4-FFF2-40B4-BE49-F238E27FC236}">
                <a16:creationId xmlns:a16="http://schemas.microsoft.com/office/drawing/2014/main" id="{F07F3A65-5D41-4F23-9E23-2F0868EB05B6}"/>
              </a:ext>
            </a:extLst>
          </p:cNvPr>
          <p:cNvGrpSpPr/>
          <p:nvPr/>
        </p:nvGrpSpPr>
        <p:grpSpPr>
          <a:xfrm>
            <a:off x="240296" y="5575738"/>
            <a:ext cx="8705726" cy="915972"/>
            <a:chOff x="297776" y="4995633"/>
            <a:chExt cx="8705726" cy="915972"/>
          </a:xfrm>
        </p:grpSpPr>
        <p:sp>
          <p:nvSpPr>
            <p:cNvPr id="36" name="TextBox 35">
              <a:extLst>
                <a:ext uri="{FF2B5EF4-FFF2-40B4-BE49-F238E27FC236}">
                  <a16:creationId xmlns:a16="http://schemas.microsoft.com/office/drawing/2014/main" id="{AF987706-C69F-469E-9324-AC73EEFD01E2}"/>
                </a:ext>
              </a:extLst>
            </p:cNvPr>
            <p:cNvSpPr txBox="1"/>
            <p:nvPr/>
          </p:nvSpPr>
          <p:spPr>
            <a:xfrm>
              <a:off x="297776" y="4995633"/>
              <a:ext cx="1828800" cy="830997"/>
            </a:xfrm>
            <a:prstGeom prst="rect">
              <a:avLst/>
            </a:prstGeom>
            <a:solidFill>
              <a:schemeClr val="accent1"/>
            </a:solidFill>
          </p:spPr>
          <p:txBody>
            <a:bodyPr wrap="square">
              <a:spAutoFit/>
            </a:bodyPr>
            <a:lstStyle/>
            <a:p>
              <a:pPr algn="ctr">
                <a:buSzPts val="2800"/>
              </a:pPr>
              <a:r>
                <a:rPr lang="en-US" sz="2400" b="1" dirty="0">
                  <a:latin typeface="Calibri" panose="020F0502020204030204" pitchFamily="34" charset="0"/>
                </a:rPr>
                <a:t>Pre-conditions</a:t>
              </a:r>
              <a:endParaRPr lang="en-US" sz="2400" dirty="0"/>
            </a:p>
          </p:txBody>
        </p:sp>
        <p:sp>
          <p:nvSpPr>
            <p:cNvPr id="41" name="TextBox 40">
              <a:extLst>
                <a:ext uri="{FF2B5EF4-FFF2-40B4-BE49-F238E27FC236}">
                  <a16:creationId xmlns:a16="http://schemas.microsoft.com/office/drawing/2014/main" id="{4FF7E33F-33AC-4B80-AE77-40BCA27DE75A}"/>
                </a:ext>
              </a:extLst>
            </p:cNvPr>
            <p:cNvSpPr txBox="1"/>
            <p:nvPr/>
          </p:nvSpPr>
          <p:spPr>
            <a:xfrm>
              <a:off x="7174702" y="5080608"/>
              <a:ext cx="1828800" cy="830997"/>
            </a:xfrm>
            <a:prstGeom prst="rect">
              <a:avLst/>
            </a:prstGeom>
            <a:solidFill>
              <a:schemeClr val="accent1"/>
            </a:solidFill>
          </p:spPr>
          <p:txBody>
            <a:bodyPr wrap="square">
              <a:spAutoFit/>
            </a:bodyPr>
            <a:lstStyle/>
            <a:p>
              <a:pPr algn="ctr"/>
              <a:r>
                <a:rPr lang="en-US" sz="2400" b="1" dirty="0"/>
                <a:t>Intensity-Specific Data</a:t>
              </a:r>
            </a:p>
          </p:txBody>
        </p:sp>
      </p:grpSp>
      <p:grpSp>
        <p:nvGrpSpPr>
          <p:cNvPr id="9" name="Group 8">
            <a:extLst>
              <a:ext uri="{FF2B5EF4-FFF2-40B4-BE49-F238E27FC236}">
                <a16:creationId xmlns:a16="http://schemas.microsoft.com/office/drawing/2014/main" id="{08D01C7A-BFE4-47B1-947D-A95539B5F010}"/>
              </a:ext>
            </a:extLst>
          </p:cNvPr>
          <p:cNvGrpSpPr/>
          <p:nvPr/>
        </p:nvGrpSpPr>
        <p:grpSpPr>
          <a:xfrm>
            <a:off x="284876" y="4439327"/>
            <a:ext cx="8702152" cy="830998"/>
            <a:chOff x="288251" y="3874610"/>
            <a:chExt cx="8702152" cy="830998"/>
          </a:xfrm>
        </p:grpSpPr>
        <p:sp>
          <p:nvSpPr>
            <p:cNvPr id="37" name="TextBox 36">
              <a:extLst>
                <a:ext uri="{FF2B5EF4-FFF2-40B4-BE49-F238E27FC236}">
                  <a16:creationId xmlns:a16="http://schemas.microsoft.com/office/drawing/2014/main" id="{7856C00D-2EB1-45F9-B344-63CD555CF59D}"/>
                </a:ext>
              </a:extLst>
            </p:cNvPr>
            <p:cNvSpPr txBox="1"/>
            <p:nvPr/>
          </p:nvSpPr>
          <p:spPr>
            <a:xfrm>
              <a:off x="288251" y="3874611"/>
              <a:ext cx="1828800" cy="830997"/>
            </a:xfrm>
            <a:prstGeom prst="rect">
              <a:avLst/>
            </a:prstGeom>
            <a:solidFill>
              <a:schemeClr val="accent1"/>
            </a:solidFill>
          </p:spPr>
          <p:txBody>
            <a:bodyPr wrap="square">
              <a:spAutoFit/>
            </a:bodyPr>
            <a:lstStyle/>
            <a:p>
              <a:pPr algn="ctr"/>
              <a:r>
                <a:rPr lang="en-US" sz="2400" b="1" dirty="0"/>
                <a:t>Variations of Data</a:t>
              </a:r>
            </a:p>
          </p:txBody>
        </p:sp>
        <p:sp>
          <p:nvSpPr>
            <p:cNvPr id="42" name="TextBox 41">
              <a:extLst>
                <a:ext uri="{FF2B5EF4-FFF2-40B4-BE49-F238E27FC236}">
                  <a16:creationId xmlns:a16="http://schemas.microsoft.com/office/drawing/2014/main" id="{55BBB6E4-DC16-419D-A0C5-70A6B3648030}"/>
                </a:ext>
              </a:extLst>
            </p:cNvPr>
            <p:cNvSpPr txBox="1"/>
            <p:nvPr/>
          </p:nvSpPr>
          <p:spPr>
            <a:xfrm>
              <a:off x="7161603" y="3874610"/>
              <a:ext cx="1828800" cy="830997"/>
            </a:xfrm>
            <a:prstGeom prst="rect">
              <a:avLst/>
            </a:prstGeom>
            <a:solidFill>
              <a:schemeClr val="accent1"/>
            </a:solidFill>
          </p:spPr>
          <p:txBody>
            <a:bodyPr wrap="square">
              <a:spAutoFit/>
            </a:bodyPr>
            <a:lstStyle/>
            <a:p>
              <a:pPr algn="ctr"/>
              <a:r>
                <a:rPr lang="en-US" sz="2400" b="1" dirty="0"/>
                <a:t>Data Access and Tools</a:t>
              </a:r>
            </a:p>
          </p:txBody>
        </p:sp>
      </p:grpSp>
      <p:grpSp>
        <p:nvGrpSpPr>
          <p:cNvPr id="8" name="Group 7">
            <a:extLst>
              <a:ext uri="{FF2B5EF4-FFF2-40B4-BE49-F238E27FC236}">
                <a16:creationId xmlns:a16="http://schemas.microsoft.com/office/drawing/2014/main" id="{74D4B674-7D4F-4853-A8BA-FD25F60C40F4}"/>
              </a:ext>
            </a:extLst>
          </p:cNvPr>
          <p:cNvGrpSpPr/>
          <p:nvPr/>
        </p:nvGrpSpPr>
        <p:grpSpPr>
          <a:xfrm>
            <a:off x="297625" y="3145603"/>
            <a:ext cx="8715251" cy="952093"/>
            <a:chOff x="288251" y="2853325"/>
            <a:chExt cx="8715251" cy="952093"/>
          </a:xfrm>
        </p:grpSpPr>
        <p:sp>
          <p:nvSpPr>
            <p:cNvPr id="39" name="TextBox 38">
              <a:extLst>
                <a:ext uri="{FF2B5EF4-FFF2-40B4-BE49-F238E27FC236}">
                  <a16:creationId xmlns:a16="http://schemas.microsoft.com/office/drawing/2014/main" id="{21276095-5FF3-4362-BA4D-B05E2ED64624}"/>
                </a:ext>
              </a:extLst>
            </p:cNvPr>
            <p:cNvSpPr txBox="1"/>
            <p:nvPr/>
          </p:nvSpPr>
          <p:spPr>
            <a:xfrm>
              <a:off x="7174702" y="2974421"/>
              <a:ext cx="1828800" cy="830997"/>
            </a:xfrm>
            <a:prstGeom prst="rect">
              <a:avLst/>
            </a:prstGeom>
            <a:solidFill>
              <a:schemeClr val="accent1"/>
            </a:solidFill>
          </p:spPr>
          <p:txBody>
            <a:bodyPr wrap="square">
              <a:spAutoFit/>
            </a:bodyPr>
            <a:lstStyle/>
            <a:p>
              <a:pPr algn="ctr"/>
              <a:r>
                <a:rPr lang="en-US" sz="2400" b="1" dirty="0"/>
                <a:t>State of the Art</a:t>
              </a:r>
            </a:p>
          </p:txBody>
        </p:sp>
        <p:sp>
          <p:nvSpPr>
            <p:cNvPr id="43" name="TextBox 42">
              <a:extLst>
                <a:ext uri="{FF2B5EF4-FFF2-40B4-BE49-F238E27FC236}">
                  <a16:creationId xmlns:a16="http://schemas.microsoft.com/office/drawing/2014/main" id="{9F704F11-307B-4106-A6B4-CDEBB849D116}"/>
                </a:ext>
              </a:extLst>
            </p:cNvPr>
            <p:cNvSpPr txBox="1"/>
            <p:nvPr/>
          </p:nvSpPr>
          <p:spPr>
            <a:xfrm>
              <a:off x="288251" y="2853325"/>
              <a:ext cx="1828800" cy="830997"/>
            </a:xfrm>
            <a:prstGeom prst="rect">
              <a:avLst/>
            </a:prstGeom>
            <a:solidFill>
              <a:schemeClr val="accent1"/>
            </a:solidFill>
          </p:spPr>
          <p:txBody>
            <a:bodyPr wrap="square">
              <a:spAutoFit/>
            </a:bodyPr>
            <a:lstStyle/>
            <a:p>
              <a:pPr algn="ctr"/>
              <a:r>
                <a:rPr lang="en-US" sz="2400" b="1" dirty="0"/>
                <a:t>Worldwide Comms</a:t>
              </a:r>
            </a:p>
          </p:txBody>
        </p:sp>
      </p:grpSp>
      <p:grpSp>
        <p:nvGrpSpPr>
          <p:cNvPr id="7" name="Group 6">
            <a:extLst>
              <a:ext uri="{FF2B5EF4-FFF2-40B4-BE49-F238E27FC236}">
                <a16:creationId xmlns:a16="http://schemas.microsoft.com/office/drawing/2014/main" id="{BA4D5B69-A00E-4340-8DBA-D8D0B6F97C0A}"/>
              </a:ext>
            </a:extLst>
          </p:cNvPr>
          <p:cNvGrpSpPr/>
          <p:nvPr/>
        </p:nvGrpSpPr>
        <p:grpSpPr>
          <a:xfrm>
            <a:off x="291763" y="1416665"/>
            <a:ext cx="8636674" cy="1107996"/>
            <a:chOff x="304800" y="1774686"/>
            <a:chExt cx="8636674" cy="1107996"/>
          </a:xfrm>
        </p:grpSpPr>
        <p:sp>
          <p:nvSpPr>
            <p:cNvPr id="29" name="TextBox 28">
              <a:extLst>
                <a:ext uri="{FF2B5EF4-FFF2-40B4-BE49-F238E27FC236}">
                  <a16:creationId xmlns:a16="http://schemas.microsoft.com/office/drawing/2014/main" id="{C5B52863-E03A-4F8E-9CC9-786ACECCD95F}"/>
                </a:ext>
              </a:extLst>
            </p:cNvPr>
            <p:cNvSpPr txBox="1"/>
            <p:nvPr/>
          </p:nvSpPr>
          <p:spPr>
            <a:xfrm>
              <a:off x="304800" y="1774686"/>
              <a:ext cx="1828800" cy="1107996"/>
            </a:xfrm>
            <a:prstGeom prst="rect">
              <a:avLst/>
            </a:prstGeom>
            <a:solidFill>
              <a:schemeClr val="accent1"/>
            </a:solidFill>
          </p:spPr>
          <p:txBody>
            <a:bodyPr wrap="square">
              <a:spAutoFit/>
            </a:bodyPr>
            <a:lstStyle/>
            <a:p>
              <a:pPr algn="ctr"/>
              <a:r>
                <a:rPr lang="en-US" sz="2200" b="1" dirty="0"/>
                <a:t>Lower Cost per Measurement</a:t>
              </a:r>
            </a:p>
          </p:txBody>
        </p:sp>
        <p:sp>
          <p:nvSpPr>
            <p:cNvPr id="40" name="TextBox 39">
              <a:extLst>
                <a:ext uri="{FF2B5EF4-FFF2-40B4-BE49-F238E27FC236}">
                  <a16:creationId xmlns:a16="http://schemas.microsoft.com/office/drawing/2014/main" id="{890B2D68-DAF9-4BD6-9B87-774D52E75A17}"/>
                </a:ext>
              </a:extLst>
            </p:cNvPr>
            <p:cNvSpPr txBox="1"/>
            <p:nvPr/>
          </p:nvSpPr>
          <p:spPr>
            <a:xfrm>
              <a:off x="7112674" y="1868380"/>
              <a:ext cx="1828800" cy="830997"/>
            </a:xfrm>
            <a:prstGeom prst="rect">
              <a:avLst/>
            </a:prstGeom>
            <a:solidFill>
              <a:schemeClr val="accent1"/>
            </a:solidFill>
          </p:spPr>
          <p:txBody>
            <a:bodyPr wrap="square">
              <a:spAutoFit/>
            </a:bodyPr>
            <a:lstStyle/>
            <a:p>
              <a:pPr algn="ctr"/>
              <a:r>
                <a:rPr lang="en-US" sz="2400" b="1" dirty="0"/>
                <a:t>Localized Data</a:t>
              </a:r>
            </a:p>
          </p:txBody>
        </p:sp>
      </p:grpSp>
      <p:sp>
        <p:nvSpPr>
          <p:cNvPr id="19" name="Title 1">
            <a:extLst>
              <a:ext uri="{FF2B5EF4-FFF2-40B4-BE49-F238E27FC236}">
                <a16:creationId xmlns:a16="http://schemas.microsoft.com/office/drawing/2014/main" id="{93C91081-6F23-481B-A119-71A15FC440E9}"/>
              </a:ext>
            </a:extLst>
          </p:cNvPr>
          <p:cNvSpPr>
            <a:spLocks noGrp="1"/>
          </p:cNvSpPr>
          <p:nvPr>
            <p:ph type="title"/>
          </p:nvPr>
        </p:nvSpPr>
        <p:spPr>
          <a:xfrm>
            <a:off x="152400" y="572371"/>
            <a:ext cx="8915400" cy="538564"/>
          </a:xfrm>
        </p:spPr>
        <p:txBody>
          <a:bodyPr>
            <a:noAutofit/>
          </a:bodyPr>
          <a:lstStyle/>
          <a:p>
            <a:pPr algn="ctr"/>
            <a:r>
              <a:rPr lang="en-US" sz="3200" dirty="0">
                <a:solidFill>
                  <a:schemeClr val="tx1"/>
                </a:solidFill>
                <a:latin typeface="+mn-lt"/>
              </a:rPr>
              <a:t>Our sondes collect and transmit real time data through multiple submerge and surface cycles</a:t>
            </a:r>
          </a:p>
        </p:txBody>
      </p:sp>
    </p:spTree>
    <p:extLst>
      <p:ext uri="{BB962C8B-B14F-4D97-AF65-F5344CB8AC3E}">
        <p14:creationId xmlns:p14="http://schemas.microsoft.com/office/powerpoint/2010/main" val="3658820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DDD5595-648E-432A-9058-0C007371FA67}"/>
              </a:ext>
            </a:extLst>
          </p:cNvPr>
          <p:cNvPicPr>
            <a:picLocks noChangeAspect="1"/>
          </p:cNvPicPr>
          <p:nvPr/>
        </p:nvPicPr>
        <p:blipFill rotWithShape="1">
          <a:blip r:embed="rId3"/>
          <a:srcRect b="24683"/>
          <a:stretch/>
        </p:blipFill>
        <p:spPr>
          <a:xfrm>
            <a:off x="14654" y="1704715"/>
            <a:ext cx="9144000" cy="4915099"/>
          </a:xfrm>
          <a:prstGeom prst="rect">
            <a:avLst/>
          </a:prstGeom>
        </p:spPr>
      </p:pic>
      <p:sp>
        <p:nvSpPr>
          <p:cNvPr id="5" name="Slide Number Placeholder 4">
            <a:extLst>
              <a:ext uri="{FF2B5EF4-FFF2-40B4-BE49-F238E27FC236}">
                <a16:creationId xmlns:a16="http://schemas.microsoft.com/office/drawing/2014/main" id="{ADD58178-658E-4380-8C96-DA07A1AD1F5F}"/>
              </a:ext>
            </a:extLst>
          </p:cNvPr>
          <p:cNvSpPr>
            <a:spLocks noGrp="1"/>
          </p:cNvSpPr>
          <p:nvPr>
            <p:ph type="sldNum" sz="quarter" idx="4"/>
          </p:nvPr>
        </p:nvSpPr>
        <p:spPr/>
        <p:txBody>
          <a:bodyPr/>
          <a:lstStyle/>
          <a:p>
            <a:fld id="{4946CD0A-4045-4300-B0F3-3FF8E0BAA0F8}" type="slidenum">
              <a:rPr lang="en-US" smtClean="0"/>
              <a:pPr/>
              <a:t>9</a:t>
            </a:fld>
            <a:endParaRPr lang="en-US" dirty="0"/>
          </a:p>
        </p:txBody>
      </p:sp>
      <p:sp>
        <p:nvSpPr>
          <p:cNvPr id="10" name="AutoShape 11" descr="Image result for NOAA logo">
            <a:extLst>
              <a:ext uri="{FF2B5EF4-FFF2-40B4-BE49-F238E27FC236}">
                <a16:creationId xmlns:a16="http://schemas.microsoft.com/office/drawing/2014/main" id="{FBDCF166-4458-40B2-B22D-1CCA19F7D733}"/>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Text Placeholder 1">
            <a:extLst>
              <a:ext uri="{FF2B5EF4-FFF2-40B4-BE49-F238E27FC236}">
                <a16:creationId xmlns:a16="http://schemas.microsoft.com/office/drawing/2014/main" id="{3ADC61BD-CB9A-40D7-AABA-CE71E3C14C44}"/>
              </a:ext>
            </a:extLst>
          </p:cNvPr>
          <p:cNvSpPr txBox="1">
            <a:spLocks/>
          </p:cNvSpPr>
          <p:nvPr/>
        </p:nvSpPr>
        <p:spPr bwMode="auto">
          <a:xfrm>
            <a:off x="38100" y="63950"/>
            <a:ext cx="89654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marL="0" indent="0" algn="l" defTabSz="914400" rtl="0" eaLnBrk="1" latinLnBrk="0" hangingPunct="1">
              <a:spcBef>
                <a:spcPct val="20000"/>
              </a:spcBef>
              <a:buClr>
                <a:schemeClr val="tx2"/>
              </a:buClr>
              <a:buSzPct val="135000"/>
              <a:buFont typeface="Arial" panose="020B0604020202020204" pitchFamily="34" charset="0"/>
              <a:buNone/>
              <a:defRPr sz="1200" b="1" kern="1200">
                <a:solidFill>
                  <a:schemeClr val="bg1"/>
                </a:solidFill>
                <a:latin typeface="Arial" pitchFamily="34" charset="0"/>
                <a:ea typeface="+mn-ea"/>
                <a:cs typeface="Arial" pitchFamily="34" charset="0"/>
              </a:defRPr>
            </a:lvl1pPr>
            <a:lvl2pPr marL="509588" indent="-169863" algn="l" defTabSz="914400" rtl="0" eaLnBrk="1" latinLnBrk="0" hangingPunct="1">
              <a:spcBef>
                <a:spcPct val="20000"/>
              </a:spcBef>
              <a:buClr>
                <a:schemeClr val="tx2"/>
              </a:buClr>
              <a:buSzPct val="110000"/>
              <a:buFont typeface="Wingdings" pitchFamily="2" charset="2"/>
              <a:buChar char="§"/>
              <a:defRPr sz="1700" b="0" kern="1200">
                <a:solidFill>
                  <a:schemeClr val="tx1"/>
                </a:solidFill>
                <a:latin typeface="Arial" pitchFamily="34" charset="0"/>
                <a:ea typeface="+mn-ea"/>
                <a:cs typeface="Arial" pitchFamily="34" charset="0"/>
              </a:defRPr>
            </a:lvl2pPr>
            <a:lvl3pPr marL="909638" indent="-222250" algn="l" defTabSz="914400" rtl="0" eaLnBrk="1" latinLnBrk="0" hangingPunct="1">
              <a:spcBef>
                <a:spcPct val="20000"/>
              </a:spcBef>
              <a:buClr>
                <a:schemeClr val="tx2"/>
              </a:buClr>
              <a:buSzPct val="100000"/>
              <a:buFont typeface="Wingdings" panose="05000000000000000000" pitchFamily="2" charset="2"/>
              <a:buChar char="Ø"/>
              <a:defRPr sz="1600" kern="1200">
                <a:solidFill>
                  <a:schemeClr val="tx1"/>
                </a:solidFill>
                <a:latin typeface="Arial" pitchFamily="34" charset="0"/>
                <a:ea typeface="+mn-ea"/>
                <a:cs typeface="Arial" pitchFamily="34" charset="0"/>
              </a:defRPr>
            </a:lvl3pPr>
            <a:lvl4pPr marL="1254125" indent="-171450" algn="l" defTabSz="914400" rtl="0" eaLnBrk="1" latinLnBrk="0" hangingPunct="1">
              <a:spcBef>
                <a:spcPct val="20000"/>
              </a:spcBef>
              <a:buClr>
                <a:schemeClr val="tx2"/>
              </a:buClr>
              <a:buSzPct val="110000"/>
              <a:buFont typeface="Wingdings" pitchFamily="2" charset="2"/>
              <a:buChar char="§"/>
              <a:defRPr sz="1400" kern="1200">
                <a:solidFill>
                  <a:schemeClr val="tx1"/>
                </a:solidFill>
                <a:latin typeface="Arial" pitchFamily="34" charset="0"/>
                <a:ea typeface="+mn-ea"/>
                <a:cs typeface="Arial" pitchFamily="34" charset="0"/>
              </a:defRPr>
            </a:lvl4pPr>
            <a:lvl5pPr marL="1541463" indent="-158750" algn="l" defTabSz="914400" rtl="0" eaLnBrk="1" latinLnBrk="0" hangingPunct="1">
              <a:spcBef>
                <a:spcPct val="20000"/>
              </a:spcBef>
              <a:buClr>
                <a:schemeClr val="tx2"/>
              </a:buClr>
              <a:buSzPct val="135000"/>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800" b="1" dirty="0">
                <a:solidFill>
                  <a:schemeClr val="tx1"/>
                </a:solidFill>
                <a:latin typeface="Georgia" panose="02040502050405020303" pitchFamily="18" charset="0"/>
              </a:rPr>
              <a:t>Versatile, modular, marine instruments: Layout</a:t>
            </a:r>
          </a:p>
        </p:txBody>
      </p:sp>
      <p:pic>
        <p:nvPicPr>
          <p:cNvPr id="34" name="Picture 33">
            <a:extLst>
              <a:ext uri="{FF2B5EF4-FFF2-40B4-BE49-F238E27FC236}">
                <a16:creationId xmlns:a16="http://schemas.microsoft.com/office/drawing/2014/main" id="{26766F17-51EA-4B3B-8739-9EAAA54B31A5}"/>
              </a:ext>
            </a:extLst>
          </p:cNvPr>
          <p:cNvPicPr>
            <a:picLocks noChangeAspect="1"/>
          </p:cNvPicPr>
          <p:nvPr/>
        </p:nvPicPr>
        <p:blipFill>
          <a:blip r:embed="rId4"/>
          <a:stretch>
            <a:fillRect/>
          </a:stretch>
        </p:blipFill>
        <p:spPr>
          <a:xfrm rot="16200000">
            <a:off x="3590816" y="-2456493"/>
            <a:ext cx="2008739" cy="8123571"/>
          </a:xfrm>
          <a:prstGeom prst="rect">
            <a:avLst/>
          </a:prstGeom>
        </p:spPr>
      </p:pic>
      <p:sp>
        <p:nvSpPr>
          <p:cNvPr id="22" name="TextBox 21">
            <a:extLst>
              <a:ext uri="{FF2B5EF4-FFF2-40B4-BE49-F238E27FC236}">
                <a16:creationId xmlns:a16="http://schemas.microsoft.com/office/drawing/2014/main" id="{7EBE65D5-5AAC-4A9D-833E-08EB09DFAA7D}"/>
              </a:ext>
            </a:extLst>
          </p:cNvPr>
          <p:cNvSpPr txBox="1"/>
          <p:nvPr/>
        </p:nvSpPr>
        <p:spPr>
          <a:xfrm>
            <a:off x="896609" y="1189793"/>
            <a:ext cx="566611" cy="830997"/>
          </a:xfrm>
          <a:prstGeom prst="rect">
            <a:avLst/>
          </a:prstGeom>
          <a:noFill/>
        </p:spPr>
        <p:txBody>
          <a:bodyPr wrap="square" rtlCol="0">
            <a:spAutoFit/>
          </a:bodyPr>
          <a:lstStyle/>
          <a:p>
            <a:pPr algn="l"/>
            <a:r>
              <a:rPr lang="en-US" sz="4800" b="1" dirty="0">
                <a:solidFill>
                  <a:schemeClr val="bg1"/>
                </a:solidFill>
              </a:rPr>
              <a:t>A</a:t>
            </a:r>
          </a:p>
        </p:txBody>
      </p:sp>
      <p:sp>
        <p:nvSpPr>
          <p:cNvPr id="25" name="TextBox 24">
            <a:extLst>
              <a:ext uri="{FF2B5EF4-FFF2-40B4-BE49-F238E27FC236}">
                <a16:creationId xmlns:a16="http://schemas.microsoft.com/office/drawing/2014/main" id="{CAFBB5E6-4CAF-4774-A399-2065B61A7FBE}"/>
              </a:ext>
            </a:extLst>
          </p:cNvPr>
          <p:cNvSpPr txBox="1"/>
          <p:nvPr/>
        </p:nvSpPr>
        <p:spPr>
          <a:xfrm>
            <a:off x="2575959" y="1193052"/>
            <a:ext cx="552242" cy="830997"/>
          </a:xfrm>
          <a:prstGeom prst="rect">
            <a:avLst/>
          </a:prstGeom>
          <a:noFill/>
        </p:spPr>
        <p:txBody>
          <a:bodyPr wrap="square" rtlCol="0">
            <a:spAutoFit/>
          </a:bodyPr>
          <a:lstStyle/>
          <a:p>
            <a:pPr algn="l"/>
            <a:r>
              <a:rPr lang="en-US" sz="4800" b="1" dirty="0">
                <a:solidFill>
                  <a:schemeClr val="bg1"/>
                </a:solidFill>
              </a:rPr>
              <a:t>B</a:t>
            </a:r>
          </a:p>
        </p:txBody>
      </p:sp>
      <p:sp>
        <p:nvSpPr>
          <p:cNvPr id="28" name="TextBox 27">
            <a:extLst>
              <a:ext uri="{FF2B5EF4-FFF2-40B4-BE49-F238E27FC236}">
                <a16:creationId xmlns:a16="http://schemas.microsoft.com/office/drawing/2014/main" id="{54A739E3-15BD-475B-B25A-EC9526C1EE55}"/>
              </a:ext>
            </a:extLst>
          </p:cNvPr>
          <p:cNvSpPr txBox="1"/>
          <p:nvPr/>
        </p:nvSpPr>
        <p:spPr>
          <a:xfrm>
            <a:off x="4595186" y="1189793"/>
            <a:ext cx="622037" cy="830997"/>
          </a:xfrm>
          <a:prstGeom prst="rect">
            <a:avLst/>
          </a:prstGeom>
          <a:noFill/>
        </p:spPr>
        <p:txBody>
          <a:bodyPr wrap="square" rtlCol="0">
            <a:spAutoFit/>
          </a:bodyPr>
          <a:lstStyle/>
          <a:p>
            <a:pPr algn="l"/>
            <a:r>
              <a:rPr lang="en-US" sz="4800" b="1" dirty="0">
                <a:solidFill>
                  <a:schemeClr val="bg1"/>
                </a:solidFill>
              </a:rPr>
              <a:t>C</a:t>
            </a:r>
          </a:p>
        </p:txBody>
      </p:sp>
      <p:sp>
        <p:nvSpPr>
          <p:cNvPr id="31" name="TextBox 30">
            <a:extLst>
              <a:ext uri="{FF2B5EF4-FFF2-40B4-BE49-F238E27FC236}">
                <a16:creationId xmlns:a16="http://schemas.microsoft.com/office/drawing/2014/main" id="{D1B81C47-2FAF-4BAB-9A20-58EEDD5699B6}"/>
              </a:ext>
            </a:extLst>
          </p:cNvPr>
          <p:cNvSpPr txBox="1"/>
          <p:nvPr/>
        </p:nvSpPr>
        <p:spPr>
          <a:xfrm>
            <a:off x="6211573" y="1193052"/>
            <a:ext cx="706096" cy="830997"/>
          </a:xfrm>
          <a:prstGeom prst="rect">
            <a:avLst/>
          </a:prstGeom>
          <a:noFill/>
        </p:spPr>
        <p:txBody>
          <a:bodyPr wrap="square" rtlCol="0">
            <a:spAutoFit/>
          </a:bodyPr>
          <a:lstStyle/>
          <a:p>
            <a:pPr algn="l"/>
            <a:r>
              <a:rPr lang="en-US" sz="4800" b="1" dirty="0">
                <a:solidFill>
                  <a:schemeClr val="bg1"/>
                </a:solidFill>
              </a:rPr>
              <a:t>D</a:t>
            </a:r>
          </a:p>
        </p:txBody>
      </p:sp>
      <p:sp>
        <p:nvSpPr>
          <p:cNvPr id="35" name="TextBox 34">
            <a:extLst>
              <a:ext uri="{FF2B5EF4-FFF2-40B4-BE49-F238E27FC236}">
                <a16:creationId xmlns:a16="http://schemas.microsoft.com/office/drawing/2014/main" id="{19025B6B-7FEB-4228-B809-3002F877FF55}"/>
              </a:ext>
            </a:extLst>
          </p:cNvPr>
          <p:cNvSpPr txBox="1"/>
          <p:nvPr/>
        </p:nvSpPr>
        <p:spPr>
          <a:xfrm>
            <a:off x="8108828" y="1189793"/>
            <a:ext cx="706096" cy="830997"/>
          </a:xfrm>
          <a:prstGeom prst="rect">
            <a:avLst/>
          </a:prstGeom>
          <a:noFill/>
        </p:spPr>
        <p:txBody>
          <a:bodyPr wrap="square" rtlCol="0">
            <a:spAutoFit/>
          </a:bodyPr>
          <a:lstStyle/>
          <a:p>
            <a:pPr algn="l"/>
            <a:r>
              <a:rPr lang="en-US" sz="4800" b="1" dirty="0">
                <a:solidFill>
                  <a:schemeClr val="bg1"/>
                </a:solidFill>
              </a:rPr>
              <a:t>E</a:t>
            </a:r>
          </a:p>
        </p:txBody>
      </p:sp>
    </p:spTree>
    <p:extLst>
      <p:ext uri="{BB962C8B-B14F-4D97-AF65-F5344CB8AC3E}">
        <p14:creationId xmlns:p14="http://schemas.microsoft.com/office/powerpoint/2010/main" val="3406686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P spid="31" grpId="0"/>
      <p:bldP spid="35" grpId="0"/>
    </p:bldLst>
  </p:timing>
</p:sld>
</file>

<file path=ppt/theme/theme1.xml><?xml version="1.0" encoding="utf-8"?>
<a:theme xmlns:a="http://schemas.openxmlformats.org/drawingml/2006/main" name="blank">
  <a:themeElements>
    <a:clrScheme name="Colors bt2">
      <a:dk1>
        <a:srgbClr val="111820"/>
      </a:dk1>
      <a:lt1>
        <a:sysClr val="window" lastClr="FFFFFF"/>
      </a:lt1>
      <a:dk2>
        <a:srgbClr val="5E7E95"/>
      </a:dk2>
      <a:lt2>
        <a:srgbClr val="D3D0CE"/>
      </a:lt2>
      <a:accent1>
        <a:srgbClr val="A4C6D3"/>
      </a:accent1>
      <a:accent2>
        <a:srgbClr val="AC162C"/>
      </a:accent2>
      <a:accent3>
        <a:srgbClr val="ACC37E"/>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45523</TotalTime>
  <Words>1003</Words>
  <Application>Microsoft Office PowerPoint</Application>
  <PresentationFormat>On-screen Show (4:3)</PresentationFormat>
  <Paragraphs>103</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-apple-system</vt:lpstr>
      <vt:lpstr>Arial</vt:lpstr>
      <vt:lpstr>Arial Narrow</vt:lpstr>
      <vt:lpstr>Calibri</vt:lpstr>
      <vt:lpstr>Georgia</vt:lpstr>
      <vt:lpstr>Public Sans</vt:lpstr>
      <vt:lpstr>Roboto Cn</vt:lpstr>
      <vt:lpstr>Wingdings</vt:lpstr>
      <vt:lpstr>blank</vt:lpstr>
      <vt:lpstr>PowerPoint Presentation</vt:lpstr>
      <vt:lpstr>PowerPoint Presentation</vt:lpstr>
      <vt:lpstr>PowerPoint Presentation</vt:lpstr>
      <vt:lpstr>PowerPoint Presentation</vt:lpstr>
      <vt:lpstr>PowerPoint Presentation</vt:lpstr>
      <vt:lpstr>PowerPoint Presentation</vt:lpstr>
      <vt:lpstr>How to improve our data, save lives, and reduce financial losses?</vt:lpstr>
      <vt:lpstr>Our sondes collect and transmit real time data through multiple submerge and surface cycles</vt:lpstr>
      <vt:lpstr>PowerPoint Presentation</vt:lpstr>
      <vt:lpstr>PowerPoint Presentation</vt:lpstr>
      <vt:lpstr>PowerPoint Presentation</vt:lpstr>
      <vt:lpstr>PowerPoint Presentation</vt:lpstr>
    </vt:vector>
  </TitlesOfParts>
  <Company>Boston Engineering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Rufo, Mike</dc:creator>
  <cp:keywords>company overview</cp:keywords>
  <cp:lastModifiedBy>Rufo, Mike</cp:lastModifiedBy>
  <cp:revision>695</cp:revision>
  <cp:lastPrinted>2021-04-16T00:50:32Z</cp:lastPrinted>
  <dcterms:created xsi:type="dcterms:W3CDTF">2020-02-24T14:10:16Z</dcterms:created>
  <dcterms:modified xsi:type="dcterms:W3CDTF">2022-02-22T18:25:26Z</dcterms:modified>
  <cp:version>B.E. 1.1</cp:version>
</cp:coreProperties>
</file>