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notesMasterIdLst>
    <p:notesMasterId r:id="rId22"/>
  </p:notesMasterIdLst>
  <p:sldIdLst>
    <p:sldId id="256" r:id="rId16"/>
    <p:sldId id="257" r:id="rId17"/>
    <p:sldId id="258" r:id="rId18"/>
    <p:sldId id="259" r:id="rId19"/>
    <p:sldId id="260" r:id="rId20"/>
    <p:sldId id="261" r:id="rId21"/>
    <p:sldId id="262" r:id="rId25"/>
    <p:sldId id="263" r:id="rId27"/>
    <p:sldId id="264" r:id="rId28"/>
    <p:sldId id="265" r:id="rId30"/>
    <p:sldId id="266" r:id="rId31"/>
    <p:sldId id="267" r:id="rId32"/>
    <p:sldId id="268" r:id="rId33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BodoniEgyptian 1" charset="1" panose="00000700000000000000"/>
      <p:regular r:id="rId10"/>
    </p:embeddedFont>
    <p:embeddedFont>
      <p:font typeface="BodoniEgyptian 2" charset="1" panose="00000700000000000000"/>
      <p:regular r:id="rId11"/>
    </p:embeddedFont>
    <p:embeddedFont>
      <p:font typeface="Overpass" charset="1" panose="00000500000000000000"/>
      <p:regular r:id="rId12"/>
    </p:embeddedFont>
    <p:embeddedFont>
      <p:font typeface="Overpass Bold" charset="1" panose="00000900000000000000"/>
      <p:regular r:id="rId13"/>
    </p:embeddedFont>
    <p:embeddedFont>
      <p:font typeface="Overpass Italics" charset="1" panose="00000500000000000000"/>
      <p:regular r:id="rId14"/>
    </p:embeddedFont>
    <p:embeddedFont>
      <p:font typeface="Overpass Bold Italics" charset="1" panose="00000900000000000000"/>
      <p:regular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slides/slide1.xml" Type="http://schemas.openxmlformats.org/officeDocument/2006/relationships/slide"/><Relationship Id="rId17" Target="slides/slide2.xml" Type="http://schemas.openxmlformats.org/officeDocument/2006/relationships/slide"/><Relationship Id="rId18" Target="slides/slide3.xml" Type="http://schemas.openxmlformats.org/officeDocument/2006/relationships/slide"/><Relationship Id="rId19" Target="slides/slide4.xml" Type="http://schemas.openxmlformats.org/officeDocument/2006/relationships/slide"/><Relationship Id="rId2" Target="presProps.xml" Type="http://schemas.openxmlformats.org/officeDocument/2006/relationships/presProps"/><Relationship Id="rId20" Target="slides/slide5.xml" Type="http://schemas.openxmlformats.org/officeDocument/2006/relationships/slide"/><Relationship Id="rId21" Target="slides/slide6.xml" Type="http://schemas.openxmlformats.org/officeDocument/2006/relationships/slide"/><Relationship Id="rId22" Target="notesMasters/notesMaster1.xml" Type="http://schemas.openxmlformats.org/officeDocument/2006/relationships/notesMaster"/><Relationship Id="rId23" Target="theme/theme2.xml" Type="http://schemas.openxmlformats.org/officeDocument/2006/relationships/theme"/><Relationship Id="rId24" Target="notesSlides/notesSlide1.xml" Type="http://schemas.openxmlformats.org/officeDocument/2006/relationships/notesSlide"/><Relationship Id="rId25" Target="slides/slide7.xml" Type="http://schemas.openxmlformats.org/officeDocument/2006/relationships/slide"/><Relationship Id="rId26" Target="notesSlides/notesSlide2.xml" Type="http://schemas.openxmlformats.org/officeDocument/2006/relationships/notesSlide"/><Relationship Id="rId27" Target="slides/slide8.xml" Type="http://schemas.openxmlformats.org/officeDocument/2006/relationships/slide"/><Relationship Id="rId28" Target="slides/slide9.xml" Type="http://schemas.openxmlformats.org/officeDocument/2006/relationships/slide"/><Relationship Id="rId29" Target="notesSlides/notesSlide3.xml" Type="http://schemas.openxmlformats.org/officeDocument/2006/relationships/notesSlide"/><Relationship Id="rId3" Target="viewProps.xml" Type="http://schemas.openxmlformats.org/officeDocument/2006/relationships/viewProps"/><Relationship Id="rId30" Target="slides/slide10.xml" Type="http://schemas.openxmlformats.org/officeDocument/2006/relationships/slide"/><Relationship Id="rId31" Target="slides/slide11.xml" Type="http://schemas.openxmlformats.org/officeDocument/2006/relationships/slide"/><Relationship Id="rId32" Target="slides/slide12.xml" Type="http://schemas.openxmlformats.org/officeDocument/2006/relationships/slide"/><Relationship Id="rId33" Target="slides/slide13.xml" Type="http://schemas.openxmlformats.org/officeDocument/2006/relationships/slide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notesMasters/_rels/notesMaster1.xml.rels><?xml version="1.0" encoding="UTF-8" standalone="yes"?><Relationships xmlns="http://schemas.openxmlformats.org/package/2006/relationships"><Relationship Id="rId1" Target="../theme/theme2.xml" Type="http://schemas.openxmlformats.org/officeDocument/2006/relationships/theme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1.7.2013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6.xml" Type="http://schemas.openxmlformats.org/officeDocument/2006/relationships/slide"/></Relationships>
</file>

<file path=ppt/notesSlides/_rels/notesSlide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7.xml" Type="http://schemas.openxmlformats.org/officeDocument/2006/relationships/slide"/></Relationships>
</file>

<file path=ppt/notesSlides/_rels/notesSlide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9.xml" Type="http://schemas.openxmlformats.org/officeDocument/2006/relationships/slide"/></Relationships>
</file>

<file path=ppt/notesSlides/notesSlide1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1.7.2013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Swap/Update </a:t>
            </a:r>
          </a:p>
          <a:p>
            <a:pPr lvl="0"/>
            <a:r>
              <a:rPr lang="en-US"/>
              <a:t>sexy new course </a:t>
            </a:r>
          </a:p>
          <a:p>
            <a:pPr lvl="0"/>
            <a:r>
              <a:rPr lang="en-US"/>
              <a:t>talk about partnership without naming unity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</p:cSld>
</p:notes>
</file>

<file path=ppt/notesSlides/notesSlide2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1.7.2013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Swap/Update </a:t>
            </a:r>
          </a:p>
          <a:p>
            <a:pPr lvl="0"/>
            <a:r>
              <a:rPr lang="en-US"/>
              <a:t>sexy new course </a:t>
            </a:r>
          </a:p>
          <a:p>
            <a:pPr lvl="0"/>
            <a:r>
              <a:rPr lang="en-US"/>
              <a:t>talk about partnership without naming unity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</p:cSld>
</p:notes>
</file>

<file path=ppt/notesSlides/notesSlide3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1.7.2013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Drop all the benefits from BQ</a:t>
            </a:r>
          </a:p>
          <a:p>
            <a:pPr lvl="0"/>
            <a:r>
              <a:rPr lang="en-US"/>
              <a:t>Keep picture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</p:cSld>
</p:note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jpeg" Type="http://schemas.openxmlformats.org/officeDocument/2006/relationships/image"/><Relationship Id="rId3" Target="../media/image25.png" Type="http://schemas.openxmlformats.org/officeDocument/2006/relationships/image"/><Relationship Id="rId4" Target="../media/image26.png" Type="http://schemas.openxmlformats.org/officeDocument/2006/relationships/image"/><Relationship Id="rId5" Target="../media/image27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Relationship Id="rId3" Target="../media/image28.png" Type="http://schemas.openxmlformats.org/officeDocument/2006/relationships/image"/><Relationship Id="rId4" Target="../media/image18.png" Type="http://schemas.openxmlformats.org/officeDocument/2006/relationships/image"/><Relationship Id="rId5" Target="../media/image29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0.png" Type="http://schemas.openxmlformats.org/officeDocument/2006/relationships/image"/><Relationship Id="rId3" Target="../media/image31.png" Type="http://schemas.openxmlformats.org/officeDocument/2006/relationships/image"/><Relationship Id="rId4" Target="../media/image20.png" Type="http://schemas.openxmlformats.org/officeDocument/2006/relationships/image"/><Relationship Id="rId5" Target="../media/image21.svg" Type="http://schemas.openxmlformats.org/officeDocument/2006/relationships/image"/><Relationship Id="rId6" Target="../media/image4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8.svg" Type="http://schemas.openxmlformats.org/officeDocument/2006/relationships/image"/><Relationship Id="rId4" Target="../media/image9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Relationship Id="rId3" Target="../media/image11.png" Type="http://schemas.openxmlformats.org/officeDocument/2006/relationships/image"/><Relationship Id="rId4" Target="../media/image12.png" Type="http://schemas.openxmlformats.org/officeDocument/2006/relationships/image"/><Relationship Id="rId5" Target="../media/image13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.xml" Type="http://schemas.openxmlformats.org/officeDocument/2006/relationships/notesSlide"/><Relationship Id="rId3" Target="../media/image14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.xml" Type="http://schemas.openxmlformats.org/officeDocument/2006/relationships/notesSlide"/><Relationship Id="rId3" Target="../media/image15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png" Type="http://schemas.openxmlformats.org/officeDocument/2006/relationships/image"/><Relationship Id="rId3" Target="../media/image17.png" Type="http://schemas.openxmlformats.org/officeDocument/2006/relationships/image"/><Relationship Id="rId4" Target="../media/image18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3.xml" Type="http://schemas.openxmlformats.org/officeDocument/2006/relationships/notesSlide"/><Relationship Id="rId3" Target="../media/image19.jpeg" Type="http://schemas.openxmlformats.org/officeDocument/2006/relationships/image"/><Relationship Id="rId4" Target="../media/image20.png" Type="http://schemas.openxmlformats.org/officeDocument/2006/relationships/image"/><Relationship Id="rId5" Target="../media/image21.svg" Type="http://schemas.openxmlformats.org/officeDocument/2006/relationships/image"/><Relationship Id="rId6" Target="../media/image22.png" Type="http://schemas.openxmlformats.org/officeDocument/2006/relationships/image"/><Relationship Id="rId7" Target="../media/image23.jpeg" Type="http://schemas.openxmlformats.org/officeDocument/2006/relationships/image"/><Relationship Id="rId8" Target="../media/image24.png" Type="http://schemas.openxmlformats.org/officeDocument/2006/relationships/image"/><Relationship Id="rId9" Target="../media/image25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10741" t="0" r="147" b="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10727878">
            <a:off x="10242882" y="-176836"/>
            <a:ext cx="10640673" cy="10640673"/>
          </a:xfrm>
          <a:prstGeom prst="rect">
            <a:avLst/>
          </a:prstGeom>
        </p:spPr>
      </p:pic>
      <p:sp>
        <p:nvSpPr>
          <p:cNvPr name="TextBox 4" id="4"/>
          <p:cNvSpPr txBox="true"/>
          <p:nvPr/>
        </p:nvSpPr>
        <p:spPr>
          <a:xfrm rot="0">
            <a:off x="1028700" y="1330171"/>
            <a:ext cx="15518533" cy="44864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0881"/>
              </a:lnSpc>
            </a:pPr>
            <a:r>
              <a:rPr lang="en-US" sz="10881">
                <a:solidFill>
                  <a:srgbClr val="274472"/>
                </a:solidFill>
                <a:latin typeface="Overpass Bold Italics"/>
              </a:rPr>
              <a:t>Facilitating Systemic Leadership &amp; Collaboration</a:t>
            </a:r>
          </a:p>
        </p:txBody>
      </p:sp>
      <p:pic>
        <p:nvPicPr>
          <p:cNvPr name="Picture 5" id="5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14579203" y="7512166"/>
            <a:ext cx="1968030" cy="1968030"/>
          </a:xfrm>
          <a:prstGeom prst="rect">
            <a:avLst/>
          </a:prstGeom>
        </p:spPr>
      </p:pic>
      <p:sp>
        <p:nvSpPr>
          <p:cNvPr name="TextBox 6" id="6"/>
          <p:cNvSpPr txBox="true"/>
          <p:nvPr/>
        </p:nvSpPr>
        <p:spPr>
          <a:xfrm rot="0">
            <a:off x="6759442" y="5749130"/>
            <a:ext cx="9787791" cy="10533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7567"/>
              </a:lnSpc>
            </a:pPr>
            <a:r>
              <a:rPr lang="en-US" spc="270" sz="5405">
                <a:solidFill>
                  <a:srgbClr val="274472"/>
                </a:solidFill>
                <a:latin typeface="Overpass Italics"/>
              </a:rPr>
              <a:t>In the Blue Economy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4791412" y="7850457"/>
            <a:ext cx="9787791" cy="10533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7567"/>
              </a:lnSpc>
            </a:pPr>
            <a:r>
              <a:rPr lang="en-US" spc="270" sz="5405">
                <a:solidFill>
                  <a:srgbClr val="274472"/>
                </a:solidFill>
                <a:latin typeface="Overpass"/>
              </a:rPr>
              <a:t>SEACHANGE RESOURCES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1565" t="0" r="1565" b="1826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rcRect l="0" t="6245" r="0" b="6245"/>
          <a:stretch>
            <a:fillRect/>
          </a:stretch>
        </p:blipFill>
        <p:spPr>
          <a:xfrm flipH="false" flipV="false" rot="0">
            <a:off x="0" y="-174949"/>
            <a:ext cx="18547522" cy="4950333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rcRect l="0" t="2047" r="0" b="2047"/>
          <a:stretch>
            <a:fillRect/>
          </a:stretch>
        </p:blipFill>
        <p:spPr>
          <a:xfrm flipH="false" flipV="false" rot="0">
            <a:off x="499622" y="779432"/>
            <a:ext cx="1860839" cy="1784628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2654733" y="2874935"/>
            <a:ext cx="14780586" cy="6383365"/>
          </a:xfrm>
          <a:prstGeom prst="rect">
            <a:avLst/>
          </a:prstGeom>
        </p:spPr>
      </p:pic>
      <p:sp>
        <p:nvSpPr>
          <p:cNvPr name="TextBox 6" id="6"/>
          <p:cNvSpPr txBox="true"/>
          <p:nvPr/>
        </p:nvSpPr>
        <p:spPr>
          <a:xfrm rot="0">
            <a:off x="2821830" y="664775"/>
            <a:ext cx="9373584" cy="1371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261"/>
              </a:lnSpc>
            </a:pPr>
            <a:r>
              <a:rPr lang="en-US" sz="7717">
                <a:solidFill>
                  <a:srgbClr val="FFFFFF"/>
                </a:solidFill>
                <a:latin typeface="Overpass"/>
              </a:rPr>
              <a:t>BridgeQuest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3924734" y="1560125"/>
            <a:ext cx="6329885" cy="1003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295"/>
              </a:lnSpc>
            </a:pPr>
            <a:r>
              <a:rPr lang="en-US" sz="3500">
                <a:solidFill>
                  <a:srgbClr val="F7941E"/>
                </a:solidFill>
                <a:latin typeface="Overpass"/>
              </a:rPr>
              <a:t>SIMULATOR ON A LAPTOP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DF0F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alphaModFix amt="30000"/>
          </a:blip>
          <a:srcRect l="0" t="32469" r="0" b="32469"/>
          <a:stretch>
            <a:fillRect/>
          </a:stretch>
        </p:blipFill>
        <p:spPr>
          <a:xfrm flipH="false" flipV="false" rot="0">
            <a:off x="-563165" y="-708979"/>
            <a:ext cx="19414329" cy="4538029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12492718" y="3363241"/>
            <a:ext cx="4246790" cy="4246790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7000857" y="3323744"/>
            <a:ext cx="4286287" cy="4286287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1666983" y="3323744"/>
            <a:ext cx="4286287" cy="4286287"/>
          </a:xfrm>
          <a:prstGeom prst="rect">
            <a:avLst/>
          </a:prstGeom>
        </p:spPr>
      </p:pic>
      <p:sp>
        <p:nvSpPr>
          <p:cNvPr name="TextBox 6" id="6"/>
          <p:cNvSpPr txBox="true"/>
          <p:nvPr/>
        </p:nvSpPr>
        <p:spPr>
          <a:xfrm rot="0">
            <a:off x="9139238" y="5239648"/>
            <a:ext cx="9525" cy="3162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0"/>
              </a:lnSpc>
            </a:pPr>
          </a:p>
        </p:txBody>
      </p:sp>
      <p:sp>
        <p:nvSpPr>
          <p:cNvPr name="TextBox 7" id="7"/>
          <p:cNvSpPr txBox="true"/>
          <p:nvPr/>
        </p:nvSpPr>
        <p:spPr>
          <a:xfrm rot="0">
            <a:off x="2046067" y="7844777"/>
            <a:ext cx="3528120" cy="18116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>
                <a:solidFill>
                  <a:srgbClr val="274472"/>
                </a:solidFill>
                <a:latin typeface="Overpass"/>
              </a:rPr>
              <a:t>Equip</a:t>
            </a:r>
            <a:r>
              <a:rPr lang="en-US" sz="3300">
                <a:solidFill>
                  <a:srgbClr val="274472"/>
                </a:solidFill>
                <a:latin typeface="Overpass"/>
              </a:rPr>
              <a:t> Leaders</a:t>
            </a:r>
          </a:p>
          <a:p>
            <a:pPr algn="ctr">
              <a:lnSpc>
                <a:spcPts val="4620"/>
              </a:lnSpc>
            </a:pPr>
            <a:r>
              <a:rPr lang="en-US" sz="3300">
                <a:solidFill>
                  <a:srgbClr val="274472"/>
                </a:solidFill>
                <a:latin typeface="Overpass"/>
              </a:rPr>
              <a:t>with the essential</a:t>
            </a:r>
          </a:p>
          <a:p>
            <a:pPr algn="ctr">
              <a:lnSpc>
                <a:spcPts val="4620"/>
              </a:lnSpc>
            </a:pPr>
            <a:r>
              <a:rPr lang="en-US" sz="3300">
                <a:solidFill>
                  <a:srgbClr val="274472"/>
                </a:solidFill>
                <a:latin typeface="Overpass"/>
              </a:rPr>
              <a:t>SeaChange Toolkit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7443415" y="7844777"/>
            <a:ext cx="3410694" cy="18116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>
                <a:solidFill>
                  <a:srgbClr val="274472"/>
                </a:solidFill>
                <a:latin typeface="Overpass"/>
              </a:rPr>
              <a:t>Equip</a:t>
            </a:r>
            <a:r>
              <a:rPr lang="en-US" sz="3300">
                <a:solidFill>
                  <a:srgbClr val="274472"/>
                </a:solidFill>
                <a:latin typeface="Overpass"/>
              </a:rPr>
              <a:t> Leaders &amp; </a:t>
            </a:r>
          </a:p>
          <a:p>
            <a:pPr algn="ctr">
              <a:lnSpc>
                <a:spcPts val="4620"/>
              </a:lnSpc>
            </a:pPr>
            <a:r>
              <a:rPr lang="en-US" sz="3300">
                <a:solidFill>
                  <a:srgbClr val="274472"/>
                </a:solidFill>
                <a:latin typeface="Overpass"/>
              </a:rPr>
              <a:t>their Teams for </a:t>
            </a:r>
          </a:p>
          <a:p>
            <a:pPr algn="ctr">
              <a:lnSpc>
                <a:spcPts val="4620"/>
              </a:lnSpc>
            </a:pPr>
            <a:r>
              <a:rPr lang="en-US" sz="3300">
                <a:solidFill>
                  <a:srgbClr val="274472"/>
                </a:solidFill>
                <a:latin typeface="Overpass"/>
              </a:rPr>
              <a:t>peak performance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2492718" y="7820660"/>
            <a:ext cx="4246790" cy="2392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>
                <a:solidFill>
                  <a:srgbClr val="274472"/>
                </a:solidFill>
                <a:latin typeface="Overpass"/>
              </a:rPr>
              <a:t>Equip</a:t>
            </a:r>
            <a:r>
              <a:rPr lang="en-US" sz="3300">
                <a:solidFill>
                  <a:srgbClr val="274472"/>
                </a:solidFill>
                <a:latin typeface="Overpass"/>
              </a:rPr>
              <a:t> Teams &amp; Orgs for virtual management &amp; leadership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662221" y="1051249"/>
            <a:ext cx="14954033" cy="1285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639"/>
              </a:lnSpc>
            </a:pPr>
            <a:r>
              <a:rPr lang="en-US" spc="395" sz="7199">
                <a:solidFill>
                  <a:srgbClr val="274472"/>
                </a:solidFill>
                <a:latin typeface="Overpass Bold"/>
              </a:rPr>
              <a:t>THE SEACHANGE SUITE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7111" t="0" r="0" b="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1028700" y="4549902"/>
            <a:ext cx="8229600" cy="5935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96"/>
              </a:lnSpc>
            </a:pPr>
            <a:r>
              <a:rPr lang="en-US" spc="324" sz="3600">
                <a:solidFill>
                  <a:srgbClr val="FFFFFF"/>
                </a:solidFill>
                <a:latin typeface="Overpass Bold"/>
              </a:rPr>
              <a:t>FROM REMOTE LEADERSHIP 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-1224124" y="2545605"/>
            <a:ext cx="14590222" cy="20519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2909"/>
              </a:lnSpc>
            </a:pPr>
            <a:r>
              <a:rPr lang="en-US" spc="-129" sz="12909">
                <a:solidFill>
                  <a:srgbClr val="274472"/>
                </a:solidFill>
                <a:latin typeface="Overpass Bold Italics"/>
              </a:rPr>
              <a:t>Lessons Learned 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10741" t="0" r="147" b="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rcRect l="17023" t="18769" r="0" b="23029"/>
          <a:stretch>
            <a:fillRect/>
          </a:stretch>
        </p:blipFill>
        <p:spPr>
          <a:xfrm flipH="false" flipV="false" rot="0">
            <a:off x="0" y="-1949339"/>
            <a:ext cx="18288000" cy="12827622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>
            <a:alphaModFix amt="8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7175315" y="-8643467"/>
            <a:ext cx="26959346" cy="26959346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15046802" y="7757869"/>
            <a:ext cx="1500431" cy="1500431"/>
          </a:xfrm>
          <a:prstGeom prst="rect">
            <a:avLst/>
          </a:prstGeom>
        </p:spPr>
      </p:pic>
      <p:sp>
        <p:nvSpPr>
          <p:cNvPr name="TextBox 6" id="6"/>
          <p:cNvSpPr txBox="true"/>
          <p:nvPr/>
        </p:nvSpPr>
        <p:spPr>
          <a:xfrm rot="0">
            <a:off x="9082381" y="8609140"/>
            <a:ext cx="5964421" cy="6491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611"/>
              </a:lnSpc>
            </a:pPr>
            <a:r>
              <a:rPr lang="en-US" spc="164" sz="3294">
                <a:solidFill>
                  <a:srgbClr val="274472"/>
                </a:solidFill>
                <a:latin typeface="Overpass"/>
              </a:rPr>
              <a:t>SEACHANGE RESOURCES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740767" y="6076633"/>
            <a:ext cx="9127182" cy="24314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158"/>
              </a:lnSpc>
            </a:pPr>
            <a:r>
              <a:rPr lang="en-US" sz="4398">
                <a:solidFill>
                  <a:srgbClr val="274472"/>
                </a:solidFill>
                <a:latin typeface="Overpass"/>
              </a:rPr>
              <a:t>Kim Parrott</a:t>
            </a:r>
          </a:p>
          <a:p>
            <a:pPr>
              <a:lnSpc>
                <a:spcPts val="6158"/>
              </a:lnSpc>
            </a:pPr>
            <a:r>
              <a:rPr lang="en-US" sz="4398">
                <a:solidFill>
                  <a:srgbClr val="274472"/>
                </a:solidFill>
                <a:latin typeface="Overpass"/>
              </a:rPr>
              <a:t>kparrott@seachange-resources.com</a:t>
            </a:r>
          </a:p>
          <a:p>
            <a:pPr>
              <a:lnSpc>
                <a:spcPts val="6158"/>
              </a:lnSpc>
            </a:pPr>
            <a:r>
              <a:rPr lang="en-US" sz="4398">
                <a:solidFill>
                  <a:srgbClr val="274472"/>
                </a:solidFill>
                <a:latin typeface="Overpass"/>
              </a:rPr>
              <a:t>207-266-0172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740767" y="4867275"/>
            <a:ext cx="9787791" cy="12139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8687"/>
              </a:lnSpc>
            </a:pPr>
            <a:r>
              <a:rPr lang="en-US" spc="310" sz="6205">
                <a:solidFill>
                  <a:srgbClr val="FFFFFF"/>
                </a:solidFill>
                <a:latin typeface="Overpass Bold Italics"/>
              </a:rPr>
              <a:t>Let's Talk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740767" y="721127"/>
            <a:ext cx="15518533" cy="29281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0281"/>
              </a:lnSpc>
            </a:pPr>
            <a:r>
              <a:rPr lang="en-US" sz="10281">
                <a:solidFill>
                  <a:srgbClr val="274472"/>
                </a:solidFill>
                <a:latin typeface="Overpass Bold Italics"/>
              </a:rPr>
              <a:t>Equip Your Team </a:t>
            </a:r>
          </a:p>
          <a:p>
            <a:pPr algn="r">
              <a:lnSpc>
                <a:spcPts val="10281"/>
              </a:lnSpc>
            </a:pPr>
            <a:r>
              <a:rPr lang="en-US" sz="10281">
                <a:solidFill>
                  <a:srgbClr val="274472"/>
                </a:solidFill>
                <a:latin typeface="Overpass Bold Italics"/>
              </a:rPr>
              <a:t>to Lead and Collaborate 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7170696" y="3411149"/>
            <a:ext cx="9787791" cy="10533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7567"/>
              </a:lnSpc>
            </a:pPr>
            <a:r>
              <a:rPr lang="en-US" spc="270" sz="5405">
                <a:solidFill>
                  <a:srgbClr val="276FA0"/>
                </a:solidFill>
                <a:latin typeface="Overpass"/>
              </a:rPr>
              <a:t>In the Blue Economy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3555" t="0" r="3555" b="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-1224124" y="2028345"/>
            <a:ext cx="14590222" cy="36902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2909"/>
              </a:lnSpc>
            </a:pPr>
            <a:r>
              <a:rPr lang="en-US" spc="-129" sz="12909">
                <a:solidFill>
                  <a:srgbClr val="274472"/>
                </a:solidFill>
                <a:latin typeface="Overpass Bold Italics"/>
              </a:rPr>
              <a:t>Who is SeaChange Resources?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DF0F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3376969" y="818227"/>
            <a:ext cx="11534062" cy="8650547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1190625" y="2011080"/>
            <a:ext cx="3844524" cy="7004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69"/>
              </a:lnSpc>
            </a:pPr>
            <a:r>
              <a:rPr lang="en-US" sz="3549">
                <a:solidFill>
                  <a:srgbClr val="274472"/>
                </a:solidFill>
                <a:latin typeface="Overpass"/>
              </a:rPr>
              <a:t>Mineral Resources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756184" y="4492625"/>
            <a:ext cx="3071253" cy="7004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69"/>
              </a:lnSpc>
            </a:pPr>
            <a:r>
              <a:rPr lang="en-US" sz="3549">
                <a:solidFill>
                  <a:srgbClr val="274472"/>
                </a:solidFill>
                <a:latin typeface="Overpass"/>
              </a:rPr>
              <a:t>Transportation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756184" y="6287144"/>
            <a:ext cx="3346800" cy="7004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69"/>
              </a:lnSpc>
            </a:pPr>
            <a:r>
              <a:rPr lang="en-US" sz="3549">
                <a:solidFill>
                  <a:srgbClr val="274472"/>
                </a:solidFill>
                <a:latin typeface="Overpass"/>
              </a:rPr>
              <a:t>Ship Building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4199523" y="7723052"/>
            <a:ext cx="1806922" cy="7004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69"/>
              </a:lnSpc>
            </a:pPr>
            <a:r>
              <a:rPr lang="en-US" sz="3549">
                <a:solidFill>
                  <a:srgbClr val="274472"/>
                </a:solidFill>
                <a:latin typeface="Overpass"/>
              </a:rPr>
              <a:t>Fisheries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8231609" y="8860155"/>
            <a:ext cx="1824782" cy="7004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69"/>
              </a:lnSpc>
            </a:pPr>
            <a:r>
              <a:rPr lang="en-US" sz="3549">
                <a:solidFill>
                  <a:srgbClr val="274472"/>
                </a:solidFill>
                <a:latin typeface="Overpass"/>
              </a:rPr>
              <a:t>Oil &amp; Gas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1864073" y="7723052"/>
            <a:ext cx="3098453" cy="7004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69"/>
              </a:lnSpc>
            </a:pPr>
            <a:r>
              <a:rPr lang="en-US" sz="3549">
                <a:solidFill>
                  <a:srgbClr val="274472"/>
                </a:solidFill>
                <a:latin typeface="Overpass"/>
              </a:rPr>
              <a:t>Bio Technology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3361582" y="6287144"/>
            <a:ext cx="3726507" cy="7004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69"/>
              </a:lnSpc>
            </a:pPr>
            <a:r>
              <a:rPr lang="en-US" sz="3549">
                <a:solidFill>
                  <a:srgbClr val="274472"/>
                </a:solidFill>
                <a:latin typeface="Overpass"/>
              </a:rPr>
              <a:t>Renewable Energy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3623370" y="4492625"/>
            <a:ext cx="1639491" cy="7004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69"/>
              </a:lnSpc>
            </a:pPr>
            <a:r>
              <a:rPr lang="en-US" sz="3549">
                <a:solidFill>
                  <a:srgbClr val="274472"/>
                </a:solidFill>
                <a:latin typeface="Overpass"/>
              </a:rPr>
              <a:t>Tourism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3178895" y="1982505"/>
            <a:ext cx="2471291" cy="7004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69"/>
              </a:lnSpc>
            </a:pPr>
            <a:r>
              <a:rPr lang="en-US" sz="3549">
                <a:solidFill>
                  <a:srgbClr val="274472"/>
                </a:solidFill>
                <a:latin typeface="Overpass"/>
              </a:rPr>
              <a:t>Aquaculture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9FC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3806664" y="13875"/>
            <a:ext cx="10423531" cy="10423531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0" y="13875"/>
            <a:ext cx="18288000" cy="10287000"/>
          </a:xfrm>
          <a:prstGeom prst="rect">
            <a:avLst/>
          </a:prstGeom>
        </p:spPr>
      </p:pic>
      <p:sp>
        <p:nvSpPr>
          <p:cNvPr name="TextBox 4" id="4"/>
          <p:cNvSpPr txBox="true"/>
          <p:nvPr/>
        </p:nvSpPr>
        <p:spPr>
          <a:xfrm rot="0">
            <a:off x="6328338" y="4636802"/>
            <a:ext cx="1803053" cy="9414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16"/>
              </a:lnSpc>
            </a:pPr>
            <a:r>
              <a:rPr lang="en-US" sz="3150">
                <a:solidFill>
                  <a:srgbClr val="274472"/>
                </a:solidFill>
                <a:latin typeface="BodoniEgyptian 1"/>
              </a:rPr>
              <a:t>Technical </a:t>
            </a:r>
          </a:p>
          <a:p>
            <a:pPr algn="ctr">
              <a:lnSpc>
                <a:spcPts val="3716"/>
              </a:lnSpc>
            </a:pPr>
            <a:r>
              <a:rPr lang="en-US" sz="3150">
                <a:solidFill>
                  <a:srgbClr val="274472"/>
                </a:solidFill>
                <a:latin typeface="BodoniEgyptian 1"/>
              </a:rPr>
              <a:t>Training 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9852239" y="4727797"/>
            <a:ext cx="2263527" cy="8877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65"/>
              </a:lnSpc>
            </a:pPr>
            <a:r>
              <a:rPr lang="en-US" sz="3150">
                <a:solidFill>
                  <a:srgbClr val="274472"/>
                </a:solidFill>
                <a:latin typeface="BodoniEgyptian 1"/>
              </a:rPr>
              <a:t>Leadership</a:t>
            </a:r>
          </a:p>
          <a:p>
            <a:pPr algn="ctr">
              <a:lnSpc>
                <a:spcPts val="3465"/>
              </a:lnSpc>
            </a:pPr>
            <a:r>
              <a:rPr lang="en-US" sz="3150">
                <a:solidFill>
                  <a:srgbClr val="274472"/>
                </a:solidFill>
                <a:latin typeface="BodoniEgyptian 1"/>
              </a:rPr>
              <a:t>Development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8390449" y="4746847"/>
            <a:ext cx="1255961" cy="8314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63"/>
              </a:lnSpc>
            </a:pPr>
            <a:r>
              <a:rPr lang="en-US" sz="3050">
                <a:solidFill>
                  <a:srgbClr val="274472"/>
                </a:solidFill>
                <a:latin typeface="BodoniEgyptian 1"/>
              </a:rPr>
              <a:t>Lasting</a:t>
            </a:r>
          </a:p>
          <a:p>
            <a:pPr algn="ctr">
              <a:lnSpc>
                <a:spcPts val="3263"/>
              </a:lnSpc>
            </a:pPr>
            <a:r>
              <a:rPr lang="en-US" sz="3050">
                <a:solidFill>
                  <a:srgbClr val="274472"/>
                </a:solidFill>
                <a:latin typeface="BodoniEgyptian 1"/>
              </a:rPr>
              <a:t>Results</a:t>
            </a:r>
          </a:p>
        </p:txBody>
      </p:sp>
      <p:sp>
        <p:nvSpPr>
          <p:cNvPr name="TextBox 7" id="7"/>
          <p:cNvSpPr txBox="true"/>
          <p:nvPr/>
        </p:nvSpPr>
        <p:spPr>
          <a:xfrm rot="-1186374">
            <a:off x="12512517" y="3169559"/>
            <a:ext cx="2851100" cy="4724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399">
                <a:solidFill>
                  <a:srgbClr val="274472"/>
                </a:solidFill>
                <a:latin typeface="Overpass Italics"/>
              </a:rPr>
              <a:t>Clear Communication</a:t>
            </a:r>
          </a:p>
        </p:txBody>
      </p:sp>
      <p:sp>
        <p:nvSpPr>
          <p:cNvPr name="TextBox 8" id="8"/>
          <p:cNvSpPr txBox="true"/>
          <p:nvPr/>
        </p:nvSpPr>
        <p:spPr>
          <a:xfrm rot="-579900">
            <a:off x="12982393" y="4205200"/>
            <a:ext cx="2851100" cy="4724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399">
                <a:solidFill>
                  <a:srgbClr val="274472"/>
                </a:solidFill>
                <a:latin typeface="Overpass Italics"/>
              </a:rPr>
              <a:t>Prioritization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2971978" y="5284883"/>
            <a:ext cx="2851100" cy="4724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399">
                <a:solidFill>
                  <a:srgbClr val="274472"/>
                </a:solidFill>
                <a:latin typeface="Overpass Italics"/>
              </a:rPr>
              <a:t>Influence</a:t>
            </a:r>
          </a:p>
        </p:txBody>
      </p:sp>
      <p:sp>
        <p:nvSpPr>
          <p:cNvPr name="TextBox 10" id="10"/>
          <p:cNvSpPr txBox="true"/>
          <p:nvPr/>
        </p:nvSpPr>
        <p:spPr>
          <a:xfrm rot="657928">
            <a:off x="12592835" y="6481382"/>
            <a:ext cx="3667944" cy="4724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399">
                <a:solidFill>
                  <a:srgbClr val="274472"/>
                </a:solidFill>
                <a:latin typeface="Overpass Italics"/>
              </a:rPr>
              <a:t>Situational Awareness </a:t>
            </a:r>
          </a:p>
        </p:txBody>
      </p:sp>
      <p:sp>
        <p:nvSpPr>
          <p:cNvPr name="TextBox 11" id="11"/>
          <p:cNvSpPr txBox="true"/>
          <p:nvPr/>
        </p:nvSpPr>
        <p:spPr>
          <a:xfrm rot="-676572">
            <a:off x="2382019" y="6481564"/>
            <a:ext cx="2851100" cy="4724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399">
                <a:solidFill>
                  <a:srgbClr val="274472"/>
                </a:solidFill>
                <a:latin typeface="Overpass Italics"/>
              </a:rPr>
              <a:t>Resiliency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817911" y="5303933"/>
            <a:ext cx="2851100" cy="4724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399">
                <a:solidFill>
                  <a:srgbClr val="274472"/>
                </a:solidFill>
                <a:latin typeface="Overpass Italics"/>
              </a:rPr>
              <a:t>Conflict Management</a:t>
            </a:r>
          </a:p>
        </p:txBody>
      </p:sp>
      <p:sp>
        <p:nvSpPr>
          <p:cNvPr name="TextBox 13" id="13"/>
          <p:cNvSpPr txBox="true"/>
          <p:nvPr/>
        </p:nvSpPr>
        <p:spPr>
          <a:xfrm rot="572564">
            <a:off x="2399400" y="4240364"/>
            <a:ext cx="2851100" cy="4724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399">
                <a:solidFill>
                  <a:srgbClr val="274472"/>
                </a:solidFill>
                <a:latin typeface="Overpass Italics"/>
              </a:rPr>
              <a:t>Feedback</a:t>
            </a:r>
          </a:p>
        </p:txBody>
      </p:sp>
      <p:sp>
        <p:nvSpPr>
          <p:cNvPr name="TextBox 14" id="14"/>
          <p:cNvSpPr txBox="true"/>
          <p:nvPr/>
        </p:nvSpPr>
        <p:spPr>
          <a:xfrm rot="1135868">
            <a:off x="1790388" y="3031165"/>
            <a:ext cx="3818731" cy="4724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399">
                <a:solidFill>
                  <a:srgbClr val="274472"/>
                </a:solidFill>
                <a:latin typeface="Overpass Italics"/>
              </a:rPr>
              <a:t>Learning &amp; Change Agility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DF0F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alphaModFix amt="30000"/>
          </a:blip>
          <a:srcRect l="0" t="32469" r="0" b="32469"/>
          <a:stretch>
            <a:fillRect/>
          </a:stretch>
        </p:blipFill>
        <p:spPr>
          <a:xfrm flipH="false" flipV="false" rot="0">
            <a:off x="-563165" y="-708979"/>
            <a:ext cx="19414329" cy="4538029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0" y="4128913"/>
            <a:ext cx="6140841" cy="5889339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5900695" y="4128913"/>
            <a:ext cx="6486610" cy="5871866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12168118" y="4128913"/>
            <a:ext cx="6119882" cy="5889339"/>
          </a:xfrm>
          <a:prstGeom prst="rect">
            <a:avLst/>
          </a:prstGeom>
        </p:spPr>
      </p:pic>
      <p:sp>
        <p:nvSpPr>
          <p:cNvPr name="TextBox 6" id="6"/>
          <p:cNvSpPr txBox="true"/>
          <p:nvPr/>
        </p:nvSpPr>
        <p:spPr>
          <a:xfrm rot="0">
            <a:off x="1666983" y="1202848"/>
            <a:ext cx="14954033" cy="1285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639"/>
              </a:lnSpc>
            </a:pPr>
            <a:r>
              <a:rPr lang="en-US" spc="395" sz="7199">
                <a:solidFill>
                  <a:srgbClr val="274472"/>
                </a:solidFill>
                <a:latin typeface="Overpass Bold"/>
              </a:rPr>
              <a:t>THE SEACHANGE SUITE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7375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alphaModFix amt="82000"/>
          </a:blip>
          <a:srcRect l="0" t="0" r="0" b="0"/>
          <a:stretch>
            <a:fillRect/>
          </a:stretch>
        </p:blipFill>
        <p:spPr>
          <a:xfrm flipH="false" flipV="false" rot="0">
            <a:off x="0" y="5487616"/>
            <a:ext cx="18288000" cy="610362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>
            <a:alphaModFix amt="82000"/>
          </a:blip>
          <a:srcRect l="0" t="0" r="0" b="0"/>
          <a:stretch>
            <a:fillRect/>
          </a:stretch>
        </p:blipFill>
        <p:spPr>
          <a:xfrm flipH="false" flipV="false" rot="0">
            <a:off x="0" y="-814722"/>
            <a:ext cx="18288000" cy="6537960"/>
          </a:xfrm>
          <a:prstGeom prst="rect">
            <a:avLst/>
          </a:prstGeom>
        </p:spPr>
      </p:pic>
      <p:sp>
        <p:nvSpPr>
          <p:cNvPr name="AutoShape 4" id="4"/>
          <p:cNvSpPr/>
          <p:nvPr/>
        </p:nvSpPr>
        <p:spPr>
          <a:xfrm rot="0">
            <a:off x="-685800" y="3688213"/>
            <a:ext cx="19659600" cy="2910573"/>
          </a:xfrm>
          <a:prstGeom prst="rect">
            <a:avLst/>
          </a:prstGeom>
          <a:solidFill>
            <a:srgbClr val="274472"/>
          </a:solidFill>
        </p:spPr>
      </p:sp>
      <p:sp>
        <p:nvSpPr>
          <p:cNvPr name="TextBox 5" id="5"/>
          <p:cNvSpPr txBox="true"/>
          <p:nvPr/>
        </p:nvSpPr>
        <p:spPr>
          <a:xfrm rot="0">
            <a:off x="1910468" y="4357688"/>
            <a:ext cx="14954033" cy="1285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639"/>
              </a:lnSpc>
            </a:pPr>
            <a:r>
              <a:rPr lang="en-US" spc="626" sz="7199">
                <a:solidFill>
                  <a:srgbClr val="F7941E"/>
                </a:solidFill>
                <a:latin typeface="Overpass"/>
              </a:rPr>
              <a:t>MaritimeQuest</a:t>
            </a:r>
          </a:p>
        </p:txBody>
      </p:sp>
      <p:pic>
        <p:nvPicPr>
          <p:cNvPr name="Picture 6" id="6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3511340" y="4059894"/>
            <a:ext cx="2167211" cy="2167211"/>
          </a:xfrm>
          <a:prstGeom prst="rect">
            <a:avLst/>
          </a:prstGeom>
        </p:spPr>
      </p:pic>
      <p:sp>
        <p:nvSpPr>
          <p:cNvPr name="TextBox 7" id="7"/>
          <p:cNvSpPr txBox="true"/>
          <p:nvPr/>
        </p:nvSpPr>
        <p:spPr>
          <a:xfrm rot="0">
            <a:off x="5879288" y="5400448"/>
            <a:ext cx="10454580" cy="6826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99"/>
              </a:lnSpc>
            </a:pPr>
            <a:r>
              <a:rPr lang="en-US" sz="3499">
                <a:solidFill>
                  <a:srgbClr val="FFFFFF"/>
                </a:solidFill>
                <a:latin typeface="Overpass Italics"/>
              </a:rPr>
              <a:t>Equip Leaders and their Teams for Peak Performance  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3"/>
          <a:srcRect l="0" t="7812" r="0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>
            <a:alphaModFix amt="8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10800000">
            <a:off x="0" y="0"/>
            <a:ext cx="18267509" cy="18267509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6"/>
          <a:srcRect l="12164" t="0" r="12164" b="0"/>
          <a:stretch>
            <a:fillRect/>
          </a:stretch>
        </p:blipFill>
        <p:spPr>
          <a:xfrm flipH="false" flipV="false" rot="5400000">
            <a:off x="-6620680" y="702824"/>
            <a:ext cx="16230600" cy="6541854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7"/>
          <a:srcRect l="8349" t="11870" r="16805" b="0"/>
          <a:stretch>
            <a:fillRect/>
          </a:stretch>
        </p:blipFill>
        <p:spPr>
          <a:xfrm flipH="false" flipV="false" rot="0">
            <a:off x="1028700" y="1183875"/>
            <a:ext cx="8967315" cy="7919249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8"/>
          <a:srcRect l="0" t="0" r="0" b="0"/>
          <a:stretch>
            <a:fillRect/>
          </a:stretch>
        </p:blipFill>
        <p:spPr>
          <a:xfrm flipH="false" flipV="false" rot="0">
            <a:off x="12442516" y="1238186"/>
            <a:ext cx="3381439" cy="3381439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9"/>
          <a:srcRect l="12164" t="0" r="12164" b="0"/>
          <a:stretch>
            <a:fillRect/>
          </a:stretch>
        </p:blipFill>
        <p:spPr>
          <a:xfrm flipH="false" flipV="false" rot="5400000">
            <a:off x="8719739" y="3617025"/>
            <a:ext cx="16230600" cy="6541854"/>
          </a:xfrm>
          <a:prstGeom prst="rect">
            <a:avLst/>
          </a:prstGeom>
        </p:spPr>
      </p:pic>
      <p:sp>
        <p:nvSpPr>
          <p:cNvPr name="TextBox 8" id="8"/>
          <p:cNvSpPr txBox="true"/>
          <p:nvPr/>
        </p:nvSpPr>
        <p:spPr>
          <a:xfrm rot="0">
            <a:off x="8661643" y="4509988"/>
            <a:ext cx="8597657" cy="45537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9807"/>
              </a:lnSpc>
            </a:pPr>
            <a:r>
              <a:rPr lang="en-US" spc="-98" sz="9807">
                <a:solidFill>
                  <a:srgbClr val="FFFFFF"/>
                </a:solidFill>
                <a:latin typeface="Overpass Bold Italics"/>
              </a:rPr>
              <a:t>BridgeQuest</a:t>
            </a:r>
          </a:p>
          <a:p>
            <a:pPr algn="r">
              <a:lnSpc>
                <a:spcPts val="6007"/>
              </a:lnSpc>
            </a:pPr>
            <a:r>
              <a:rPr lang="en-US" spc="-91" sz="6007">
                <a:solidFill>
                  <a:srgbClr val="F7941E"/>
                </a:solidFill>
                <a:latin typeface="Overpass Bold Italics"/>
              </a:rPr>
              <a:t>Equip Teams and Organizations for </a:t>
            </a:r>
          </a:p>
          <a:p>
            <a:pPr algn="r">
              <a:lnSpc>
                <a:spcPts val="6007"/>
              </a:lnSpc>
            </a:pPr>
            <a:r>
              <a:rPr lang="en-US" spc="-91" sz="6007">
                <a:solidFill>
                  <a:srgbClr val="F7941E"/>
                </a:solidFill>
                <a:latin typeface="Overpass Bold Italics"/>
              </a:rPr>
              <a:t>Virtual Management </a:t>
            </a:r>
          </a:p>
          <a:p>
            <a:pPr algn="r">
              <a:lnSpc>
                <a:spcPts val="6007"/>
              </a:lnSpc>
            </a:pPr>
            <a:r>
              <a:rPr lang="en-US" spc="-91" sz="6007">
                <a:solidFill>
                  <a:srgbClr val="F7941E"/>
                </a:solidFill>
                <a:latin typeface="Overpass Bold Italics"/>
              </a:rPr>
              <a:t>and Leadership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DAE3z0lx52w</dc:identifier>
  <dcterms:modified xsi:type="dcterms:W3CDTF">2011-08-01T06:04:30Z</dcterms:modified>
  <cp:revision>1</cp:revision>
  <dc:title>SeaChange Resources_Flashtalk</dc:title>
</cp:coreProperties>
</file>